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7" r:id="rId1"/>
  </p:sldMasterIdLst>
  <p:notesMasterIdLst>
    <p:notesMasterId r:id="rId38"/>
  </p:notesMasterIdLst>
  <p:handoutMasterIdLst>
    <p:handoutMasterId r:id="rId39"/>
  </p:handoutMasterIdLst>
  <p:sldIdLst>
    <p:sldId id="461" r:id="rId2"/>
    <p:sldId id="477" r:id="rId3"/>
    <p:sldId id="501" r:id="rId4"/>
    <p:sldId id="502" r:id="rId5"/>
    <p:sldId id="511" r:id="rId6"/>
    <p:sldId id="514" r:id="rId7"/>
    <p:sldId id="515" r:id="rId8"/>
    <p:sldId id="512" r:id="rId9"/>
    <p:sldId id="516" r:id="rId10"/>
    <p:sldId id="473" r:id="rId11"/>
    <p:sldId id="503" r:id="rId12"/>
    <p:sldId id="504" r:id="rId13"/>
    <p:sldId id="487" r:id="rId14"/>
    <p:sldId id="478" r:id="rId15"/>
    <p:sldId id="488" r:id="rId16"/>
    <p:sldId id="486" r:id="rId17"/>
    <p:sldId id="489" r:id="rId18"/>
    <p:sldId id="491" r:id="rId19"/>
    <p:sldId id="493" r:id="rId20"/>
    <p:sldId id="494" r:id="rId21"/>
    <p:sldId id="495" r:id="rId22"/>
    <p:sldId id="496" r:id="rId23"/>
    <p:sldId id="506" r:id="rId24"/>
    <p:sldId id="497" r:id="rId25"/>
    <p:sldId id="498" r:id="rId26"/>
    <p:sldId id="490" r:id="rId27"/>
    <p:sldId id="505" r:id="rId28"/>
    <p:sldId id="479" r:id="rId29"/>
    <p:sldId id="507" r:id="rId30"/>
    <p:sldId id="508" r:id="rId31"/>
    <p:sldId id="509" r:id="rId32"/>
    <p:sldId id="510" r:id="rId33"/>
    <p:sldId id="483" r:id="rId34"/>
    <p:sldId id="500" r:id="rId35"/>
    <p:sldId id="484" r:id="rId36"/>
    <p:sldId id="459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r Vorenkamp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FF0000"/>
    <a:srgbClr val="00A0DD"/>
    <a:srgbClr val="1B3764"/>
    <a:srgbClr val="01A1DD"/>
    <a:srgbClr val="C4C4C4"/>
    <a:srgbClr val="89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603" autoAdjust="0"/>
    <p:restoredTop sz="86385" autoAdjust="0"/>
  </p:normalViewPr>
  <p:slideViewPr>
    <p:cSldViewPr snapToGrid="0">
      <p:cViewPr varScale="1">
        <p:scale>
          <a:sx n="77" d="100"/>
          <a:sy n="77" d="100"/>
        </p:scale>
        <p:origin x="88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262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6327"/>
    </p:cViewPr>
  </p:sorter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75AEF-6AF8-074D-A4DB-F71FD6F9C37D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D9A6D-5233-6641-90BA-8328590F05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46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AAE85D-3A3F-7B46-A18E-DF160D9D2CC7}" type="datetimeFigureOut">
              <a:rPr lang="en-US" smtClean="0"/>
              <a:t>1/30/2020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DDA35F-9E58-5D40-92C1-D8C7631003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3101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335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565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1065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082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760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2553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8114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547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4334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63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034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1233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2584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5910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076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656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7600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3536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889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1984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4776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031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939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0260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4586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4339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50609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827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8819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656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6084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464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704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381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500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DA35F-9E58-5D40-92C1-D8C7631003B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914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urse/Lesson 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341925" y="1302040"/>
            <a:ext cx="8460150" cy="4131352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baseline="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baseline="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400"/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Course/Lesson outline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9EB29A-6C3A-8541-803C-21FA129018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9771" y="5570800"/>
            <a:ext cx="9163771" cy="91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770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lossary Term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0FABA5-3959-4ECC-BCAF-965B5087E8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4" name="Picture 100" descr="book">
            <a:extLst>
              <a:ext uri="{FF2B5EF4-FFF2-40B4-BE49-F238E27FC236}">
                <a16:creationId xmlns:a16="http://schemas.microsoft.com/office/drawing/2014/main" id="{C25255A9-7AEB-4215-B5D7-DAB4FE55BF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2374" y="2057400"/>
            <a:ext cx="1299252" cy="115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A169CA63-D23E-4494-8445-3335F13F19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0"/>
            <a:ext cx="7772400" cy="762000"/>
          </a:xfrm>
        </p:spPr>
        <p:txBody>
          <a:bodyPr/>
          <a:lstStyle>
            <a:lvl1pPr marL="0" indent="0" algn="l" defTabSz="457200" rtl="0" eaLnBrk="1" latinLnBrk="0" hangingPunct="1">
              <a:spcBef>
                <a:spcPts val="8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2pPr>
            <a:lvl3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3pPr>
            <a:lvl4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4pPr>
            <a:lvl5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Term: definition. (Format “term” in bold.)</a:t>
            </a:r>
          </a:p>
        </p:txBody>
      </p:sp>
    </p:spTree>
    <p:extLst>
      <p:ext uri="{BB962C8B-B14F-4D97-AF65-F5344CB8AC3E}">
        <p14:creationId xmlns:p14="http://schemas.microsoft.com/office/powerpoint/2010/main" val="3586892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nds-On Activ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41925" y="1302040"/>
            <a:ext cx="8460150" cy="4920960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baseline="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baseline="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Activity 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2B6BB9-2A3D-DF4A-9060-5A45A706EC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88352" y="5340096"/>
            <a:ext cx="1411636" cy="87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67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nds-On Activit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F28B54-DCF8-48E1-A25A-E747ACAB1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024" y="2574545"/>
            <a:ext cx="3087952" cy="192024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15AE6-89DC-4B00-95C2-C09677B47D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1500" y="4512820"/>
            <a:ext cx="8001000" cy="611187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Activity title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49395E-254B-4DF4-AD8F-137598C79946}"/>
              </a:ext>
            </a:extLst>
          </p:cNvPr>
          <p:cNvSpPr txBox="1"/>
          <p:nvPr/>
        </p:nvSpPr>
        <p:spPr>
          <a:xfrm>
            <a:off x="341925" y="291741"/>
            <a:ext cx="7883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</a:rPr>
              <a:t>Activity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F42795-A8F6-F84B-8E22-F8D65AD9D2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28024" y="2574545"/>
            <a:ext cx="3087952" cy="19202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B28057-63C9-9D40-BE6D-F4769F21FF68}"/>
              </a:ext>
            </a:extLst>
          </p:cNvPr>
          <p:cNvSpPr txBox="1"/>
          <p:nvPr userDrawn="1"/>
        </p:nvSpPr>
        <p:spPr>
          <a:xfrm>
            <a:off x="341925" y="291741"/>
            <a:ext cx="7883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</a:rPr>
              <a:t>Activity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DB00FDF-1A37-814F-9593-6D1FC2D7B70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008696"/>
            <a:ext cx="9144000" cy="46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041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ds-On Activ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Activity title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41925" y="1302040"/>
            <a:ext cx="8460150" cy="4920960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baseline="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baseline="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28B6A3-652F-4FE1-B5B0-822F983828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85231" y="5341937"/>
            <a:ext cx="1416844" cy="88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139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inds-On Activit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15AE6-89DC-4B00-95C2-C09677B47D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1500" y="4512820"/>
            <a:ext cx="8001000" cy="611187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Activity title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49395E-254B-4DF4-AD8F-137598C79946}"/>
              </a:ext>
            </a:extLst>
          </p:cNvPr>
          <p:cNvSpPr txBox="1"/>
          <p:nvPr/>
        </p:nvSpPr>
        <p:spPr>
          <a:xfrm>
            <a:off x="341925" y="291741"/>
            <a:ext cx="7883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</a:rPr>
              <a:t>Activity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DE749B-ABEB-48F3-9D2B-5E513D865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920" y="2574545"/>
            <a:ext cx="3532160" cy="19202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53F9B4B-4A9B-A240-A5BF-BAF1522CD42D}"/>
              </a:ext>
            </a:extLst>
          </p:cNvPr>
          <p:cNvSpPr txBox="1"/>
          <p:nvPr userDrawn="1"/>
        </p:nvSpPr>
        <p:spPr>
          <a:xfrm>
            <a:off x="341925" y="291741"/>
            <a:ext cx="7883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</a:rPr>
              <a:t>Activity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A24C80-8B44-0248-B261-01FD44A26B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05920" y="2574545"/>
            <a:ext cx="3532160" cy="19202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F523205-89DC-564B-B75C-6127AF0763C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008696"/>
            <a:ext cx="9144000" cy="46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503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lective 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9B97F-4B6B-4623-8514-D7FD629FE24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1925" y="1302039"/>
            <a:ext cx="8460150" cy="4525963"/>
          </a:xfrm>
        </p:spPr>
        <p:txBody>
          <a:bodyPr/>
          <a:lstStyle>
            <a:lvl1pPr>
              <a:spcAft>
                <a:spcPts val="2400"/>
              </a:spcAft>
              <a:buFont typeface="+mj-lt"/>
              <a:buAutoNum type="arabicPeriod"/>
              <a:defRPr sz="2000"/>
            </a:lvl1pPr>
            <a:lvl2pPr marL="800100" indent="-342900">
              <a:buFont typeface="+mj-lt"/>
              <a:buAutoNum type="arabicPeriod"/>
              <a:defRPr/>
            </a:lvl2pPr>
            <a:lvl3pPr marL="1257300" indent="-342900">
              <a:buFont typeface="+mj-lt"/>
              <a:buAutoNum type="arabicPeriod"/>
              <a:defRPr/>
            </a:lvl3pPr>
            <a:lvl4pPr marL="1828800" indent="-457200">
              <a:buFont typeface="+mj-lt"/>
              <a:buAutoNum type="arabicPeriod"/>
              <a:defRPr/>
            </a:lvl4pPr>
            <a:lvl5pPr marL="2286000" indent="-457200">
              <a:buFont typeface="+mj-lt"/>
              <a:buAutoNum type="arabicPeriod"/>
              <a:defRPr/>
            </a:lvl5pPr>
          </a:lstStyle>
          <a:p>
            <a:pPr lvl="0"/>
            <a:r>
              <a:rPr lang="en-US" dirty="0"/>
              <a:t>Insert Question #1</a:t>
            </a:r>
          </a:p>
          <a:p>
            <a:pPr lvl="0"/>
            <a:r>
              <a:rPr lang="en-US" dirty="0"/>
              <a:t>Insert Question #2</a:t>
            </a:r>
          </a:p>
          <a:p>
            <a:pPr lvl="0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81B051-CC06-447C-AEEE-4E1DE7CB3684}"/>
              </a:ext>
            </a:extLst>
          </p:cNvPr>
          <p:cNvSpPr txBox="1"/>
          <p:nvPr userDrawn="1"/>
        </p:nvSpPr>
        <p:spPr>
          <a:xfrm>
            <a:off x="341925" y="291741"/>
            <a:ext cx="7883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</a:rPr>
              <a:t>Reflective Questions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61B1AC-8EF9-494A-854A-0DEAAC0343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75200" y="4622800"/>
            <a:ext cx="43688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3222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6017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No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193AA2-F1FD-415B-809F-52E7D4576B38}"/>
              </a:ext>
            </a:extLst>
          </p:cNvPr>
          <p:cNvSpPr/>
          <p:nvPr userDrawn="1"/>
        </p:nvSpPr>
        <p:spPr>
          <a:xfrm>
            <a:off x="0" y="0"/>
            <a:ext cx="9144000" cy="979749"/>
          </a:xfrm>
          <a:prstGeom prst="rect">
            <a:avLst/>
          </a:prstGeom>
          <a:solidFill>
            <a:schemeClr val="bg2"/>
          </a:solidFill>
          <a:ln w="28575" cap="flat" cmpd="sng" algn="ctr">
            <a:solidFill>
              <a:schemeClr val="bg1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89535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Fil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41925" y="1302040"/>
            <a:ext cx="8460150" cy="4920960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baseline="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baseline="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44727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074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579387D-9BE2-4A19-9DB3-EA5D808DAF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2313" y="2906713"/>
            <a:ext cx="7772400" cy="1500187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6D59A8F-E744-4482-BF05-F930781695A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marL="0" indent="0">
              <a:buNone/>
              <a:defRPr sz="4000" b="1" cap="all" baseline="0">
                <a:solidFill>
                  <a:srgbClr val="1B3764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add topic title</a:t>
            </a:r>
          </a:p>
        </p:txBody>
      </p:sp>
    </p:spTree>
    <p:extLst>
      <p:ext uri="{BB962C8B-B14F-4D97-AF65-F5344CB8AC3E}">
        <p14:creationId xmlns:p14="http://schemas.microsoft.com/office/powerpoint/2010/main" val="18380867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0" indent="0" algn="l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7343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9972" y="107462"/>
            <a:ext cx="7797800" cy="820616"/>
          </a:xfrm>
        </p:spPr>
        <p:txBody>
          <a:bodyPr anchor="ctr" anchorCtr="0">
            <a:no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35100"/>
            <a:ext cx="5111750" cy="4691063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62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956904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13691"/>
            <a:ext cx="5486400" cy="3770187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523642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0540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8597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6629400" y="1211385"/>
            <a:ext cx="2057400" cy="4914778"/>
          </a:xfrm>
        </p:spPr>
        <p:txBody>
          <a:bodyPr vert="eaVert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11385"/>
            <a:ext cx="6019800" cy="49147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504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41925" y="1302040"/>
            <a:ext cx="8460150" cy="4920960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baseline="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baseline="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59048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68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Fil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41925" y="1302040"/>
            <a:ext cx="8460150" cy="4481345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baseline="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baseline="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0D9580-72B3-0741-AD19-EAC244F662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08696"/>
            <a:ext cx="9144000" cy="46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67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rner F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41925" y="1302040"/>
            <a:ext cx="8460150" cy="4481345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baseline="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baseline="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C79A9F-737E-FD41-B56D-4432E8119E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270791" y="4259179"/>
            <a:ext cx="2873208" cy="260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03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lossary Term 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41925" y="1938528"/>
            <a:ext cx="8460150" cy="4389120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baseline="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baseline="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FB19520-E82C-4B3B-A166-692B3551D1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52600" y="1060704"/>
            <a:ext cx="6934200" cy="762000"/>
          </a:xfrm>
        </p:spPr>
        <p:txBody>
          <a:bodyPr/>
          <a:lstStyle>
            <a:lvl1pPr marL="0" indent="0" algn="l" defTabSz="457200" rtl="0" eaLnBrk="1" latinLnBrk="0" hangingPunct="1">
              <a:spcBef>
                <a:spcPts val="800"/>
              </a:spcBef>
              <a:buClr>
                <a:schemeClr val="accent1"/>
              </a:buClr>
              <a:buFont typeface="Arial"/>
              <a:buNone/>
              <a:defRPr lang="en-US" sz="1800" b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2pPr>
            <a:lvl3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3pPr>
            <a:lvl4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4pPr>
            <a:lvl5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Term: definition. (Format “term” in bold.)</a:t>
            </a:r>
          </a:p>
        </p:txBody>
      </p:sp>
      <p:pic>
        <p:nvPicPr>
          <p:cNvPr id="9" name="Picture 100" descr="book">
            <a:extLst>
              <a:ext uri="{FF2B5EF4-FFF2-40B4-BE49-F238E27FC236}">
                <a16:creationId xmlns:a16="http://schemas.microsoft.com/office/drawing/2014/main" id="{88DFBDBB-1DC9-7A47-9BD6-91E3930C289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033272"/>
            <a:ext cx="867375" cy="75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669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lossary Term Blank for Fig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FB19520-E82C-4B3B-A166-692B3551D1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52600" y="1060704"/>
            <a:ext cx="6934200" cy="762000"/>
          </a:xfrm>
        </p:spPr>
        <p:txBody>
          <a:bodyPr/>
          <a:lstStyle>
            <a:lvl1pPr marL="0" indent="0" algn="l" defTabSz="457200" rtl="0" eaLnBrk="1" latinLnBrk="0" hangingPunct="1">
              <a:spcBef>
                <a:spcPts val="800"/>
              </a:spcBef>
              <a:buClr>
                <a:schemeClr val="accent1"/>
              </a:buClr>
              <a:buFont typeface="Arial"/>
              <a:buNone/>
              <a:defRPr lang="en-US" sz="1800" b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2pPr>
            <a:lvl3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3pPr>
            <a:lvl4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4pPr>
            <a:lvl5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Term: definition. (Format “term” in bold.)</a:t>
            </a:r>
          </a:p>
        </p:txBody>
      </p:sp>
      <p:pic>
        <p:nvPicPr>
          <p:cNvPr id="9" name="Picture 100" descr="book">
            <a:extLst>
              <a:ext uri="{FF2B5EF4-FFF2-40B4-BE49-F238E27FC236}">
                <a16:creationId xmlns:a16="http://schemas.microsoft.com/office/drawing/2014/main" id="{88DFBDBB-1DC9-7A47-9BD6-91E3930C289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033272"/>
            <a:ext cx="867375" cy="75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9138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lossary Term Definition with Corner F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FB19520-E82C-4B3B-A166-692B3551D1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52600" y="1060704"/>
            <a:ext cx="6934200" cy="762000"/>
          </a:xfrm>
        </p:spPr>
        <p:txBody>
          <a:bodyPr/>
          <a:lstStyle>
            <a:lvl1pPr marL="0" indent="0" algn="l" defTabSz="457200" rtl="0" eaLnBrk="1" latinLnBrk="0" hangingPunct="1">
              <a:spcBef>
                <a:spcPts val="8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2pPr>
            <a:lvl3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3pPr>
            <a:lvl4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4pPr>
            <a:lvl5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Term: definition. (Format “term” in bold.)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41925" y="2121408"/>
            <a:ext cx="8460150" cy="4013200"/>
          </a:xfrm>
          <a:prstGeom prst="rect">
            <a:avLst/>
          </a:prstGeo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baseline="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baseline="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lvl3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</p:txBody>
      </p:sp>
      <p:pic>
        <p:nvPicPr>
          <p:cNvPr id="12" name="Picture 100" descr="book">
            <a:extLst>
              <a:ext uri="{FF2B5EF4-FFF2-40B4-BE49-F238E27FC236}">
                <a16:creationId xmlns:a16="http://schemas.microsoft.com/office/drawing/2014/main" id="{ED50CB8A-6B60-044F-87D5-5441D94268D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033272"/>
            <a:ext cx="867375" cy="75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52FEBA-E760-FA4D-972E-FD682E4601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270791" y="4259179"/>
            <a:ext cx="2873208" cy="260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29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1925" y="100269"/>
            <a:ext cx="7883768" cy="8446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91AD46-E71E-1B48-BB59-94B0336F7A28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>
            <a:off x="0" y="0"/>
            <a:ext cx="9144000" cy="95117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924" y="1307130"/>
            <a:ext cx="8460152" cy="49354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20584" y="644547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C4C4C4"/>
                </a:solidFill>
                <a:latin typeface="Arial"/>
                <a:cs typeface="Arial"/>
              </a:defRPr>
            </a:lvl1pPr>
          </a:lstStyle>
          <a:p>
            <a:fld id="{A8160BDD-7155-D744-B749-9730458604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2"/>
          <p:cNvSpPr txBox="1">
            <a:spLocks/>
          </p:cNvSpPr>
          <p:nvPr/>
        </p:nvSpPr>
        <p:spPr>
          <a:xfrm>
            <a:off x="77594" y="6455640"/>
            <a:ext cx="48149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0" latinLnBrk="0" hangingPunct="0">
              <a:defRPr lang="en-US" sz="1000" b="0" kern="1200" smtClean="0">
                <a:solidFill>
                  <a:srgbClr val="C4C4C4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C4C4C4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Copyright © 2020 CertNexus,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7048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48" r:id="rId2"/>
    <p:sldLayoutId id="2147483952" r:id="rId3"/>
    <p:sldLayoutId id="2147483938" r:id="rId4"/>
    <p:sldLayoutId id="2147483930" r:id="rId5"/>
    <p:sldLayoutId id="2147483931" r:id="rId6"/>
    <p:sldLayoutId id="2147483932" r:id="rId7"/>
    <p:sldLayoutId id="2147483949" r:id="rId8"/>
    <p:sldLayoutId id="2147483933" r:id="rId9"/>
    <p:sldLayoutId id="2147483951" r:id="rId10"/>
    <p:sldLayoutId id="2147483934" r:id="rId11"/>
    <p:sldLayoutId id="2147483935" r:id="rId12"/>
    <p:sldLayoutId id="2147483936" r:id="rId13"/>
    <p:sldLayoutId id="2147483937" r:id="rId14"/>
    <p:sldLayoutId id="2147483939" r:id="rId15"/>
    <p:sldLayoutId id="2147483940" r:id="rId16"/>
    <p:sldLayoutId id="2147483950" r:id="rId17"/>
    <p:sldLayoutId id="2147483929" r:id="rId18"/>
    <p:sldLayoutId id="2147483942" r:id="rId19"/>
    <p:sldLayoutId id="2147483943" r:id="rId20"/>
    <p:sldLayoutId id="2147483944" r:id="rId21"/>
    <p:sldLayoutId id="2147483945" r:id="rId22"/>
    <p:sldLayoutId id="2147483946" r:id="rId23"/>
    <p:sldLayoutId id="2147483947" r:id="rId2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400" kern="1200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4AC283-F536-42B1-A1E3-F76FF8BA1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A0546D-9B02-42D7-8969-2E87BD060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Up a Machine Learning Model</a:t>
            </a:r>
          </a:p>
          <a:p>
            <a:r>
              <a:rPr lang="en-US" dirty="0"/>
              <a:t>Train the Model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6112236-7F32-4E9B-8EE0-F1C71B8CB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and Training a Model</a:t>
            </a:r>
          </a:p>
        </p:txBody>
      </p:sp>
    </p:spTree>
    <p:extLst>
      <p:ext uri="{BB962C8B-B14F-4D97-AF65-F5344CB8AC3E}">
        <p14:creationId xmlns:p14="http://schemas.microsoft.com/office/powerpoint/2010/main" val="3732565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0260B9-738D-4280-B1EA-1C7736E6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Algorithms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15B821-9124-4FF2-B801-A738E5D79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303D3B8-C51F-4AC6-9386-D36A5E94647E}"/>
              </a:ext>
            </a:extLst>
          </p:cNvPr>
          <p:cNvSpPr/>
          <p:nvPr/>
        </p:nvSpPr>
        <p:spPr>
          <a:xfrm>
            <a:off x="272885" y="3598097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Machine Learning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9EA6ACB-26BE-477B-B1A1-85B16F963F4B}"/>
              </a:ext>
            </a:extLst>
          </p:cNvPr>
          <p:cNvSpPr/>
          <p:nvPr/>
        </p:nvSpPr>
        <p:spPr>
          <a:xfrm>
            <a:off x="1854035" y="3600475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Unsupervised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3C8A6DE-BD89-4976-892E-72E0D0241BE3}"/>
              </a:ext>
            </a:extLst>
          </p:cNvPr>
          <p:cNvSpPr/>
          <p:nvPr/>
        </p:nvSpPr>
        <p:spPr>
          <a:xfrm>
            <a:off x="1854035" y="2121053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Supervised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CFCC13A-8349-448A-A793-3A67D44988CF}"/>
              </a:ext>
            </a:extLst>
          </p:cNvPr>
          <p:cNvSpPr/>
          <p:nvPr/>
        </p:nvSpPr>
        <p:spPr>
          <a:xfrm>
            <a:off x="1854035" y="5498566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Reinforcement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A1404B5-F620-4E4A-AFF1-2BAFACA77FBA}"/>
              </a:ext>
            </a:extLst>
          </p:cNvPr>
          <p:cNvSpPr/>
          <p:nvPr/>
        </p:nvSpPr>
        <p:spPr>
          <a:xfrm>
            <a:off x="3427668" y="2628707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Classification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F68D48D-2EC4-44DB-995D-9F7141725D35}"/>
              </a:ext>
            </a:extLst>
          </p:cNvPr>
          <p:cNvSpPr/>
          <p:nvPr/>
        </p:nvSpPr>
        <p:spPr>
          <a:xfrm>
            <a:off x="3427668" y="3496156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Clustering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6C073DC-C789-4ADC-952F-1899A6660FF2}"/>
              </a:ext>
            </a:extLst>
          </p:cNvPr>
          <p:cNvSpPr/>
          <p:nvPr/>
        </p:nvSpPr>
        <p:spPr>
          <a:xfrm>
            <a:off x="3427668" y="1499152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Regression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D268E72-BAB1-412F-B381-FD30174D37E1}"/>
              </a:ext>
            </a:extLst>
          </p:cNvPr>
          <p:cNvSpPr/>
          <p:nvPr/>
        </p:nvSpPr>
        <p:spPr>
          <a:xfrm>
            <a:off x="3427668" y="4579068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Dimensionality Reduction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B26F9014-2691-4D61-AB90-270243A4D8CB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1568286" y="3902897"/>
            <a:ext cx="285749" cy="190046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D6E846F9-19B7-4DDE-BBAE-08287CCDAA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1568286" y="2425853"/>
            <a:ext cx="285749" cy="1477044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D9C3330F-B2C9-428F-AB75-3FD9D2248812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3149436" y="2425853"/>
            <a:ext cx="278232" cy="507654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CD93EA3-DF2A-4A57-8E9A-75416DD56A29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3149436" y="1803952"/>
            <a:ext cx="278232" cy="62190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2BF82F3F-7620-4CCC-AA9A-0172C2F1071F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 flipV="1">
            <a:off x="3149436" y="3800956"/>
            <a:ext cx="278232" cy="10431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F31AC632-83E6-4657-A4EA-D027C3B3A353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3149436" y="3905275"/>
            <a:ext cx="278232" cy="978593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080582-1435-4774-B3BD-80DF58EE43B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1568286" y="3902897"/>
            <a:ext cx="285749" cy="2378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5E8116B6-20EC-44DD-B4C6-EED794187212}"/>
              </a:ext>
            </a:extLst>
          </p:cNvPr>
          <p:cNvSpPr/>
          <p:nvPr/>
        </p:nvSpPr>
        <p:spPr>
          <a:xfrm>
            <a:off x="4597234" y="3496156"/>
            <a:ext cx="2305393" cy="609600"/>
          </a:xfrm>
          <a:prstGeom prst="rect">
            <a:avLst/>
          </a:pr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F817A64-59E7-446E-9955-7FDCDCAB4EF5}"/>
              </a:ext>
            </a:extLst>
          </p:cNvPr>
          <p:cNvSpPr/>
          <p:nvPr/>
        </p:nvSpPr>
        <p:spPr>
          <a:xfrm>
            <a:off x="4597234" y="4579068"/>
            <a:ext cx="2305393" cy="609600"/>
          </a:xfrm>
          <a:prstGeom prst="rect">
            <a:avLst/>
          </a:pr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2755177-6D2B-4A9E-A18A-8C97E7F3D9AE}"/>
              </a:ext>
            </a:extLst>
          </p:cNvPr>
          <p:cNvSpPr/>
          <p:nvPr/>
        </p:nvSpPr>
        <p:spPr>
          <a:xfrm>
            <a:off x="7010400" y="1756369"/>
            <a:ext cx="1743019" cy="1212223"/>
          </a:xfrm>
          <a:prstGeom prst="roundRect">
            <a:avLst>
              <a:gd name="adj" fmla="val 2887"/>
            </a:avLst>
          </a:prstGeom>
          <a:solidFill>
            <a:srgbClr val="EEEEEE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Decision Tree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Support-Vector Machine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Random Forest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i="1" dirty="0"/>
              <a:t>k</a:t>
            </a:r>
            <a:r>
              <a:rPr lang="en-US" sz="1100" dirty="0"/>
              <a:t>-Nearest Neighbor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EAF026A-34B1-499F-9849-32F466D19328}"/>
              </a:ext>
            </a:extLst>
          </p:cNvPr>
          <p:cNvSpPr/>
          <p:nvPr/>
        </p:nvSpPr>
        <p:spPr>
          <a:xfrm>
            <a:off x="7010400" y="3012105"/>
            <a:ext cx="1743019" cy="236692"/>
          </a:xfrm>
          <a:prstGeom prst="roundRect">
            <a:avLst/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Logistic Regression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54DEB62-85A9-4F15-93F1-F6BE53BFDAEC}"/>
              </a:ext>
            </a:extLst>
          </p:cNvPr>
          <p:cNvSpPr/>
          <p:nvPr/>
        </p:nvSpPr>
        <p:spPr>
          <a:xfrm>
            <a:off x="7010400" y="1486277"/>
            <a:ext cx="1743019" cy="236692"/>
          </a:xfrm>
          <a:prstGeom prst="roundRect">
            <a:avLst/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Linear Regression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E24438F-7716-4856-98CD-A1FA898104E6}"/>
              </a:ext>
            </a:extLst>
          </p:cNvPr>
          <p:cNvSpPr/>
          <p:nvPr/>
        </p:nvSpPr>
        <p:spPr>
          <a:xfrm>
            <a:off x="7010400" y="3459425"/>
            <a:ext cx="1743019" cy="680281"/>
          </a:xfrm>
          <a:prstGeom prst="roundRect">
            <a:avLst>
              <a:gd name="adj" fmla="val 5098"/>
            </a:avLst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i="1" dirty="0"/>
              <a:t>k</a:t>
            </a:r>
            <a:r>
              <a:rPr lang="en-US" sz="1100" dirty="0"/>
              <a:t>-Means Clustering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Hierarchical Clustering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81383ED-428E-4E45-9D94-C62998B340C9}"/>
              </a:ext>
            </a:extLst>
          </p:cNvPr>
          <p:cNvSpPr/>
          <p:nvPr/>
        </p:nvSpPr>
        <p:spPr>
          <a:xfrm>
            <a:off x="7010400" y="4579068"/>
            <a:ext cx="1743019" cy="236692"/>
          </a:xfrm>
          <a:prstGeom prst="roundRect">
            <a:avLst/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PCA/t-SNE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E7B6A17-CCDE-4E8C-A7C3-67B4311E12C9}"/>
              </a:ext>
            </a:extLst>
          </p:cNvPr>
          <p:cNvSpPr/>
          <p:nvPr/>
        </p:nvSpPr>
        <p:spPr>
          <a:xfrm>
            <a:off x="4597234" y="1491139"/>
            <a:ext cx="2306636" cy="1406923"/>
          </a:xfrm>
          <a:custGeom>
            <a:avLst/>
            <a:gdLst>
              <a:gd name="connsiteX0" fmla="*/ 0 w 2783482"/>
              <a:gd name="connsiteY0" fmla="*/ 0 h 1343549"/>
              <a:gd name="connsiteX1" fmla="*/ 2781981 w 2783482"/>
              <a:gd name="connsiteY1" fmla="*/ 0 h 1343549"/>
              <a:gd name="connsiteX2" fmla="*/ 2781981 w 2783482"/>
              <a:gd name="connsiteY2" fmla="*/ 8852 h 1343549"/>
              <a:gd name="connsiteX3" fmla="*/ 2781982 w 2783482"/>
              <a:gd name="connsiteY3" fmla="*/ 8852 h 1343549"/>
              <a:gd name="connsiteX4" fmla="*/ 2781982 w 2783482"/>
              <a:gd name="connsiteY4" fmla="*/ 507093 h 1343549"/>
              <a:gd name="connsiteX5" fmla="*/ 2783482 w 2783482"/>
              <a:gd name="connsiteY5" fmla="*/ 1343549 h 1343549"/>
              <a:gd name="connsiteX6" fmla="*/ 2177875 w 2783482"/>
              <a:gd name="connsiteY6" fmla="*/ 714178 h 1343549"/>
              <a:gd name="connsiteX7" fmla="*/ 2084577 w 2783482"/>
              <a:gd name="connsiteY7" fmla="*/ 618452 h 1343549"/>
              <a:gd name="connsiteX8" fmla="*/ 0 w 2783482"/>
              <a:gd name="connsiteY8" fmla="*/ 618452 h 1343549"/>
              <a:gd name="connsiteX9" fmla="*/ 0 w 2783482"/>
              <a:gd name="connsiteY9" fmla="*/ 507360 h 1343549"/>
              <a:gd name="connsiteX10" fmla="*/ 0 w 2783482"/>
              <a:gd name="connsiteY10" fmla="*/ 8852 h 1343549"/>
              <a:gd name="connsiteX0" fmla="*/ 0 w 2783482"/>
              <a:gd name="connsiteY0" fmla="*/ 0 h 1406923"/>
              <a:gd name="connsiteX1" fmla="*/ 2781981 w 2783482"/>
              <a:gd name="connsiteY1" fmla="*/ 0 h 1406923"/>
              <a:gd name="connsiteX2" fmla="*/ 2781981 w 2783482"/>
              <a:gd name="connsiteY2" fmla="*/ 8852 h 1406923"/>
              <a:gd name="connsiteX3" fmla="*/ 2781982 w 2783482"/>
              <a:gd name="connsiteY3" fmla="*/ 8852 h 1406923"/>
              <a:gd name="connsiteX4" fmla="*/ 2781982 w 2783482"/>
              <a:gd name="connsiteY4" fmla="*/ 507093 h 1406923"/>
              <a:gd name="connsiteX5" fmla="*/ 2783482 w 2783482"/>
              <a:gd name="connsiteY5" fmla="*/ 1406923 h 1406923"/>
              <a:gd name="connsiteX6" fmla="*/ 2177875 w 2783482"/>
              <a:gd name="connsiteY6" fmla="*/ 714178 h 1406923"/>
              <a:gd name="connsiteX7" fmla="*/ 2084577 w 2783482"/>
              <a:gd name="connsiteY7" fmla="*/ 618452 h 1406923"/>
              <a:gd name="connsiteX8" fmla="*/ 0 w 2783482"/>
              <a:gd name="connsiteY8" fmla="*/ 618452 h 1406923"/>
              <a:gd name="connsiteX9" fmla="*/ 0 w 2783482"/>
              <a:gd name="connsiteY9" fmla="*/ 507360 h 1406923"/>
              <a:gd name="connsiteX10" fmla="*/ 0 w 2783482"/>
              <a:gd name="connsiteY10" fmla="*/ 8852 h 1406923"/>
              <a:gd name="connsiteX11" fmla="*/ 0 w 2783482"/>
              <a:gd name="connsiteY11" fmla="*/ 0 h 1406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83482" h="1406923">
                <a:moveTo>
                  <a:pt x="0" y="0"/>
                </a:moveTo>
                <a:lnTo>
                  <a:pt x="2781981" y="0"/>
                </a:lnTo>
                <a:lnTo>
                  <a:pt x="2781981" y="8852"/>
                </a:lnTo>
                <a:lnTo>
                  <a:pt x="2781982" y="8852"/>
                </a:lnTo>
                <a:lnTo>
                  <a:pt x="2781982" y="507093"/>
                </a:lnTo>
                <a:cubicBezTo>
                  <a:pt x="2782482" y="785912"/>
                  <a:pt x="2782982" y="1128104"/>
                  <a:pt x="2783482" y="1406923"/>
                </a:cubicBezTo>
                <a:cubicBezTo>
                  <a:pt x="2582283" y="1203822"/>
                  <a:pt x="2379744" y="923968"/>
                  <a:pt x="2177875" y="714178"/>
                </a:cubicBezTo>
                <a:lnTo>
                  <a:pt x="2084577" y="618452"/>
                </a:lnTo>
                <a:lnTo>
                  <a:pt x="0" y="618452"/>
                </a:lnTo>
                <a:lnTo>
                  <a:pt x="0" y="507360"/>
                </a:lnTo>
                <a:lnTo>
                  <a:pt x="0" y="885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8D07F8-7998-41B7-89D3-BB660721E724}"/>
              </a:ext>
            </a:extLst>
          </p:cNvPr>
          <p:cNvSpPr/>
          <p:nvPr/>
        </p:nvSpPr>
        <p:spPr>
          <a:xfrm flipV="1">
            <a:off x="4597234" y="1897143"/>
            <a:ext cx="2306636" cy="1343549"/>
          </a:xfrm>
          <a:custGeom>
            <a:avLst/>
            <a:gdLst>
              <a:gd name="connsiteX0" fmla="*/ 0 w 2783482"/>
              <a:gd name="connsiteY0" fmla="*/ 0 h 1343549"/>
              <a:gd name="connsiteX1" fmla="*/ 2781981 w 2783482"/>
              <a:gd name="connsiteY1" fmla="*/ 0 h 1343549"/>
              <a:gd name="connsiteX2" fmla="*/ 2781981 w 2783482"/>
              <a:gd name="connsiteY2" fmla="*/ 8852 h 1343549"/>
              <a:gd name="connsiteX3" fmla="*/ 2781982 w 2783482"/>
              <a:gd name="connsiteY3" fmla="*/ 8852 h 1343549"/>
              <a:gd name="connsiteX4" fmla="*/ 2781982 w 2783482"/>
              <a:gd name="connsiteY4" fmla="*/ 507093 h 1343549"/>
              <a:gd name="connsiteX5" fmla="*/ 2783482 w 2783482"/>
              <a:gd name="connsiteY5" fmla="*/ 1343549 h 1343549"/>
              <a:gd name="connsiteX6" fmla="*/ 2177875 w 2783482"/>
              <a:gd name="connsiteY6" fmla="*/ 714178 h 1343549"/>
              <a:gd name="connsiteX7" fmla="*/ 2084577 w 2783482"/>
              <a:gd name="connsiteY7" fmla="*/ 618452 h 1343549"/>
              <a:gd name="connsiteX8" fmla="*/ 0 w 2783482"/>
              <a:gd name="connsiteY8" fmla="*/ 618452 h 1343549"/>
              <a:gd name="connsiteX9" fmla="*/ 0 w 2783482"/>
              <a:gd name="connsiteY9" fmla="*/ 507360 h 1343549"/>
              <a:gd name="connsiteX10" fmla="*/ 0 w 2783482"/>
              <a:gd name="connsiteY10" fmla="*/ 8852 h 1343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83482" h="1343549">
                <a:moveTo>
                  <a:pt x="0" y="0"/>
                </a:moveTo>
                <a:lnTo>
                  <a:pt x="2781981" y="0"/>
                </a:lnTo>
                <a:lnTo>
                  <a:pt x="2781981" y="8852"/>
                </a:lnTo>
                <a:lnTo>
                  <a:pt x="2781982" y="8852"/>
                </a:lnTo>
                <a:lnTo>
                  <a:pt x="2781982" y="507093"/>
                </a:lnTo>
                <a:lnTo>
                  <a:pt x="2783482" y="1343549"/>
                </a:lnTo>
                <a:cubicBezTo>
                  <a:pt x="2582283" y="1140448"/>
                  <a:pt x="2379744" y="923968"/>
                  <a:pt x="2177875" y="714178"/>
                </a:cubicBezTo>
                <a:lnTo>
                  <a:pt x="2084577" y="618452"/>
                </a:lnTo>
                <a:lnTo>
                  <a:pt x="0" y="618452"/>
                </a:lnTo>
                <a:lnTo>
                  <a:pt x="0" y="507360"/>
                </a:lnTo>
                <a:lnTo>
                  <a:pt x="0" y="8852"/>
                </a:lnTo>
                <a:close/>
              </a:path>
            </a:pathLst>
          </a:cu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563AA09-F02C-46F0-8918-39752D83F0B7}"/>
              </a:ext>
            </a:extLst>
          </p:cNvPr>
          <p:cNvSpPr/>
          <p:nvPr/>
        </p:nvSpPr>
        <p:spPr>
          <a:xfrm>
            <a:off x="2920836" y="5496000"/>
            <a:ext cx="3981791" cy="609600"/>
          </a:xfrm>
          <a:prstGeom prst="rect">
            <a:avLst/>
          </a:pr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94A909-5954-40CD-9E3A-0CDE16E002B6}"/>
              </a:ext>
            </a:extLst>
          </p:cNvPr>
          <p:cNvSpPr txBox="1"/>
          <p:nvPr/>
        </p:nvSpPr>
        <p:spPr>
          <a:xfrm>
            <a:off x="4882643" y="2602638"/>
            <a:ext cx="201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Identity fraud detection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Image classification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Diagnostics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469C9AB-6F54-442B-8587-9EDD5D66359F}"/>
              </a:ext>
            </a:extLst>
          </p:cNvPr>
          <p:cNvSpPr txBox="1"/>
          <p:nvPr/>
        </p:nvSpPr>
        <p:spPr>
          <a:xfrm>
            <a:off x="4882642" y="1462421"/>
            <a:ext cx="2019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Weather forecasting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Market forecasting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Predicting life expectancy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4433B8-02AC-4FD2-9920-523AE80106EF}"/>
              </a:ext>
            </a:extLst>
          </p:cNvPr>
          <p:cNvSpPr txBox="1"/>
          <p:nvPr/>
        </p:nvSpPr>
        <p:spPr>
          <a:xfrm>
            <a:off x="4882643" y="3476220"/>
            <a:ext cx="201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Recommender systems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Targeted marketing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Customer segmentation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CE8468A-0DD3-4F7F-B04D-C22F7CDF2BC3}"/>
              </a:ext>
            </a:extLst>
          </p:cNvPr>
          <p:cNvSpPr txBox="1"/>
          <p:nvPr/>
        </p:nvSpPr>
        <p:spPr>
          <a:xfrm>
            <a:off x="4882643" y="4579068"/>
            <a:ext cx="201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Big data visualization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Structure discovery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Feature elicitation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3D7391-27F6-4B0C-AC79-7B576DA17D32}"/>
              </a:ext>
            </a:extLst>
          </p:cNvPr>
          <p:cNvSpPr txBox="1"/>
          <p:nvPr/>
        </p:nvSpPr>
        <p:spPr>
          <a:xfrm>
            <a:off x="4882643" y="5477634"/>
            <a:ext cx="201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Real-time decisions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Robot navigation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Learning tasks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76008F50-6CC2-452E-8D20-54FB7604724B}"/>
              </a:ext>
            </a:extLst>
          </p:cNvPr>
          <p:cNvSpPr/>
          <p:nvPr/>
        </p:nvSpPr>
        <p:spPr>
          <a:xfrm>
            <a:off x="7010400" y="5495999"/>
            <a:ext cx="1743019" cy="604945"/>
          </a:xfrm>
          <a:prstGeom prst="roundRect">
            <a:avLst>
              <a:gd name="adj" fmla="val 7821"/>
            </a:avLst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Q-Learning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SARSA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DQN</a:t>
            </a:r>
          </a:p>
        </p:txBody>
      </p:sp>
      <p:sp>
        <p:nvSpPr>
          <p:cNvPr id="37" name="Rounded Rectangle 143">
            <a:extLst>
              <a:ext uri="{FF2B5EF4-FFF2-40B4-BE49-F238E27FC236}">
                <a16:creationId xmlns:a16="http://schemas.microsoft.com/office/drawing/2014/main" id="{15AE6ABE-7C5C-4B12-80DA-D2C6D9F29820}"/>
              </a:ext>
            </a:extLst>
          </p:cNvPr>
          <p:cNvSpPr/>
          <p:nvPr/>
        </p:nvSpPr>
        <p:spPr>
          <a:xfrm>
            <a:off x="1854034" y="1145361"/>
            <a:ext cx="1295401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lvl="0" algn="ctr" defTabSz="914400">
              <a:defRPr/>
            </a:pPr>
            <a:r>
              <a:rPr lang="en-US" sz="1300" b="1" kern="0" dirty="0">
                <a:solidFill>
                  <a:srgbClr val="FFFFFF"/>
                </a:solidFill>
                <a:cs typeface="Calibri"/>
              </a:rPr>
              <a:t>Learning mode</a:t>
            </a:r>
          </a:p>
        </p:txBody>
      </p:sp>
      <p:sp>
        <p:nvSpPr>
          <p:cNvPr id="38" name="Rounded Rectangle 143">
            <a:extLst>
              <a:ext uri="{FF2B5EF4-FFF2-40B4-BE49-F238E27FC236}">
                <a16:creationId xmlns:a16="http://schemas.microsoft.com/office/drawing/2014/main" id="{3B9BF76E-99D9-4811-BBF9-079FEF14BE73}"/>
              </a:ext>
            </a:extLst>
          </p:cNvPr>
          <p:cNvSpPr/>
          <p:nvPr/>
        </p:nvSpPr>
        <p:spPr>
          <a:xfrm>
            <a:off x="3426419" y="1145361"/>
            <a:ext cx="1295401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lvl="0" algn="ctr" defTabSz="914400">
              <a:defRPr/>
            </a:pPr>
            <a:r>
              <a:rPr lang="en-US" sz="1300" b="1" kern="0" dirty="0">
                <a:solidFill>
                  <a:srgbClr val="FFFFFF"/>
                </a:solidFill>
                <a:cs typeface="Calibri"/>
              </a:rPr>
              <a:t>Outcome</a:t>
            </a:r>
          </a:p>
        </p:txBody>
      </p:sp>
      <p:sp>
        <p:nvSpPr>
          <p:cNvPr id="39" name="Rounded Rectangle 143">
            <a:extLst>
              <a:ext uri="{FF2B5EF4-FFF2-40B4-BE49-F238E27FC236}">
                <a16:creationId xmlns:a16="http://schemas.microsoft.com/office/drawing/2014/main" id="{D50CDC95-1038-42A7-836C-493DA3CBA367}"/>
              </a:ext>
            </a:extLst>
          </p:cNvPr>
          <p:cNvSpPr/>
          <p:nvPr/>
        </p:nvSpPr>
        <p:spPr>
          <a:xfrm>
            <a:off x="4882642" y="1145361"/>
            <a:ext cx="2019985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lvl="0" algn="ctr" defTabSz="914400">
              <a:defRPr/>
            </a:pPr>
            <a:r>
              <a:rPr lang="en-US" sz="1300" b="1" kern="0" dirty="0">
                <a:solidFill>
                  <a:srgbClr val="FFFFFF"/>
                </a:solidFill>
                <a:cs typeface="Calibri"/>
              </a:rPr>
              <a:t>Use Case Examples</a:t>
            </a:r>
          </a:p>
        </p:txBody>
      </p:sp>
      <p:sp>
        <p:nvSpPr>
          <p:cNvPr id="40" name="Rounded Rectangle 143">
            <a:extLst>
              <a:ext uri="{FF2B5EF4-FFF2-40B4-BE49-F238E27FC236}">
                <a16:creationId xmlns:a16="http://schemas.microsoft.com/office/drawing/2014/main" id="{3B3602B0-9575-4A90-8A82-297B4CCB1066}"/>
              </a:ext>
            </a:extLst>
          </p:cNvPr>
          <p:cNvSpPr/>
          <p:nvPr/>
        </p:nvSpPr>
        <p:spPr>
          <a:xfrm>
            <a:off x="7010400" y="1145361"/>
            <a:ext cx="1745404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lvl="0" algn="ctr" defTabSz="914400">
              <a:defRPr/>
            </a:pPr>
            <a:r>
              <a:rPr lang="en-US" sz="1300" b="1" kern="0" dirty="0">
                <a:solidFill>
                  <a:srgbClr val="FFFFFF"/>
                </a:solidFill>
                <a:cs typeface="Calibri"/>
              </a:rPr>
              <a:t>Algorithm Examples</a:t>
            </a:r>
          </a:p>
        </p:txBody>
      </p:sp>
    </p:spTree>
    <p:extLst>
      <p:ext uri="{BB962C8B-B14F-4D97-AF65-F5344CB8AC3E}">
        <p14:creationId xmlns:p14="http://schemas.microsoft.com/office/powerpoint/2010/main" val="460154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F6062C-78D9-4979-82AE-67DE65450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C7ECC0-6C1B-48EF-A699-24DD02713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seem overwhelming.</a:t>
            </a:r>
          </a:p>
          <a:p>
            <a:r>
              <a:rPr lang="en-US" dirty="0"/>
              <a:t>There are numerous supervised and unsupervised machine learning algorithms, each one employing its own approach to the learning process. </a:t>
            </a:r>
          </a:p>
          <a:p>
            <a:r>
              <a:rPr lang="en-US" dirty="0"/>
              <a:t>The "right" algorithm depends on the situation.</a:t>
            </a:r>
          </a:p>
          <a:p>
            <a:r>
              <a:rPr lang="en-US" dirty="0"/>
              <a:t>More than one algorithm can solve a particular problem. </a:t>
            </a:r>
          </a:p>
          <a:p>
            <a:r>
              <a:rPr lang="en-US" dirty="0"/>
              <a:t>Even highly experienced data scientists may not be able to immediately select the best algorithm for a particular situation without some experimentation.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B0939-3253-4986-9D5E-DCEEA21A2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Selection</a:t>
            </a:r>
          </a:p>
        </p:txBody>
      </p:sp>
    </p:spTree>
    <p:extLst>
      <p:ext uri="{BB962C8B-B14F-4D97-AF65-F5344CB8AC3E}">
        <p14:creationId xmlns:p14="http://schemas.microsoft.com/office/powerpoint/2010/main" val="3405977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970EA7-236F-4726-A931-1F7083D67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D0F86-2926-4A26-9229-A3E6CAA9D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well the model meets use cases and other requirements</a:t>
            </a:r>
          </a:p>
          <a:p>
            <a:r>
              <a:rPr lang="en-US" dirty="0"/>
              <a:t>How much preprocessing is required</a:t>
            </a:r>
          </a:p>
          <a:p>
            <a:r>
              <a:rPr lang="en-US" dirty="0"/>
              <a:t>How effective the model is</a:t>
            </a:r>
          </a:p>
          <a:p>
            <a:r>
              <a:rPr lang="en-US" dirty="0"/>
              <a:t>How explainable the model is</a:t>
            </a:r>
          </a:p>
          <a:p>
            <a:r>
              <a:rPr lang="en-US" dirty="0"/>
              <a:t>How long it takes to build a model</a:t>
            </a:r>
          </a:p>
          <a:p>
            <a:r>
              <a:rPr lang="en-US" dirty="0"/>
              <a:t>How long it takes to make predictions using the model</a:t>
            </a:r>
          </a:p>
          <a:p>
            <a:r>
              <a:rPr lang="en-US" dirty="0"/>
              <a:t>How well the model can scale to handle expected quantities of data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59EBE86-0EDC-4650-8FCA-70CBDCAB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 that Guide Evaluation of a Machine Learning Model</a:t>
            </a:r>
          </a:p>
        </p:txBody>
      </p:sp>
    </p:spTree>
    <p:extLst>
      <p:ext uri="{BB962C8B-B14F-4D97-AF65-F5344CB8AC3E}">
        <p14:creationId xmlns:p14="http://schemas.microsoft.com/office/powerpoint/2010/main" val="1754114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D4A46E-D45A-4C86-A245-6AD97C06D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82D3F9-5C3F-47B5-BA41-77308CA70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925" y="1302040"/>
            <a:ext cx="4517751" cy="2920639"/>
          </a:xfrm>
        </p:spPr>
        <p:txBody>
          <a:bodyPr/>
          <a:lstStyle/>
          <a:p>
            <a:r>
              <a:rPr lang="en-US" dirty="0"/>
              <a:t>You have analyzed the real estate dataset.</a:t>
            </a:r>
          </a:p>
          <a:p>
            <a:r>
              <a:rPr lang="en-US" dirty="0"/>
              <a:t>You are now ready to create a machine learning model for the real estate price estimator.</a:t>
            </a:r>
          </a:p>
          <a:p>
            <a:r>
              <a:rPr lang="en-US" dirty="0"/>
              <a:t>This first pass is your hypothesis, which you will use for experimentation and testing.</a:t>
            </a:r>
          </a:p>
          <a:p>
            <a:r>
              <a:rPr lang="en-US" dirty="0"/>
              <a:t>You will start by setting up a linear regression model.</a:t>
            </a:r>
          </a:p>
          <a:p>
            <a:r>
              <a:rPr lang="en-US" dirty="0"/>
              <a:t>Question: </a:t>
            </a:r>
            <a:r>
              <a:rPr lang="en-US" i="1" dirty="0"/>
              <a:t>Why would you use a linear regression algorithm to produce a real estate price estimator?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EEDC2-FDCE-4601-BCDB-F6491C758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Setting Up a Machine Learning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86BA7A-9477-48D3-BF2E-8FD7A7B15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898" y="1756880"/>
            <a:ext cx="3601942" cy="28232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E51FAD8A-1215-4DA6-BB95-E15D28DEA831}"/>
              </a:ext>
            </a:extLst>
          </p:cNvPr>
          <p:cNvSpPr txBox="1">
            <a:spLocks/>
          </p:cNvSpPr>
          <p:nvPr/>
        </p:nvSpPr>
        <p:spPr>
          <a:xfrm>
            <a:off x="393157" y="4805298"/>
            <a:ext cx="5648047" cy="9760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DC"/>
              </a:buClr>
              <a:buSzTx/>
              <a:buFont typeface="Arial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122851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0654D1-5A78-4DED-A5E8-E625487A5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3A9529-6EA4-46C3-B1FB-56547A9ECB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Train the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0241FE-2B38-4F93-9B7A-C42B03D29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313" y="2751833"/>
            <a:ext cx="5242571" cy="165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752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10DE11-EC9E-4AB3-B57F-ED17AE032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FBD870-FBD0-4008-966F-028A0708F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925" y="1332190"/>
            <a:ext cx="8460150" cy="4291328"/>
          </a:xfrm>
        </p:spPr>
        <p:txBody>
          <a:bodyPr/>
          <a:lstStyle/>
          <a:p>
            <a:r>
              <a:rPr lang="en-US" dirty="0"/>
              <a:t>Machine learning models:</a:t>
            </a:r>
          </a:p>
          <a:p>
            <a:pPr lvl="1"/>
            <a:r>
              <a:rPr lang="en-US" dirty="0"/>
              <a:t>Require that you attend to challenges that will lead to ineffective and faulty results.</a:t>
            </a:r>
          </a:p>
          <a:p>
            <a:pPr lvl="1"/>
            <a:r>
              <a:rPr lang="en-US" dirty="0"/>
              <a:t>Are probabilistic, based on variance in the data.</a:t>
            </a:r>
          </a:p>
          <a:p>
            <a:pPr lvl="1"/>
            <a:r>
              <a:rPr lang="en-US" dirty="0"/>
              <a:t>Are improved by using different samples for training and testing to reflect the types of challenges the model will encounter when used with real data.</a:t>
            </a:r>
          </a:p>
          <a:p>
            <a:pPr lvl="1"/>
            <a:r>
              <a:rPr lang="en-US" dirty="0"/>
              <a:t>Are tested over multiple iterations. You make refinements, and test again.</a:t>
            </a:r>
          </a:p>
          <a:p>
            <a:r>
              <a:rPr lang="en-US" dirty="0"/>
              <a:t>In statistics, it is often said that "all models are wrong—but some are </a:t>
            </a:r>
            <a:r>
              <a:rPr lang="en-US" i="1" dirty="0"/>
              <a:t>useful</a:t>
            </a:r>
            <a:r>
              <a:rPr lang="en-US" dirty="0"/>
              <a:t>." </a:t>
            </a:r>
          </a:p>
          <a:p>
            <a:pPr lvl="1"/>
            <a:r>
              <a:rPr lang="en-US" dirty="0"/>
              <a:t>Models will always contain some degree of error, due to variations based on probability.</a:t>
            </a:r>
          </a:p>
          <a:p>
            <a:pPr lvl="1"/>
            <a:r>
              <a:rPr lang="en-US" dirty="0"/>
              <a:t>The goal is to produce a model that is correct </a:t>
            </a:r>
            <a:r>
              <a:rPr lang="en-US" i="1" dirty="0"/>
              <a:t>enough </a:t>
            </a:r>
            <a:r>
              <a:rPr lang="en-US" dirty="0"/>
              <a:t>as to be useful, even though the predictions may not be exactly correct or always correct.</a:t>
            </a:r>
          </a:p>
          <a:p>
            <a:r>
              <a:rPr lang="en-US" dirty="0"/>
              <a:t>Skillful</a:t>
            </a:r>
          </a:p>
          <a:p>
            <a:pPr lvl="1"/>
            <a:r>
              <a:rPr lang="en-US" dirty="0"/>
              <a:t>A model that is useful for its intended task.</a:t>
            </a:r>
          </a:p>
          <a:p>
            <a:pPr lvl="1"/>
            <a:r>
              <a:rPr lang="en-US" dirty="0"/>
              <a:t>There are degrees of skill; some models are more useful than others.</a:t>
            </a:r>
          </a:p>
          <a:p>
            <a:pPr lvl="1"/>
            <a:r>
              <a:rPr lang="en-US" dirty="0"/>
              <a:t>Improving a model's skill is the ultimate goal of the iterative tuning process.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F27927A-7498-44C2-AD85-D7CFD777B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Iterative Tuning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E011D9E-296F-4DEF-8B6D-9FA39F21102F}"/>
              </a:ext>
            </a:extLst>
          </p:cNvPr>
          <p:cNvGrpSpPr/>
          <p:nvPr/>
        </p:nvGrpSpPr>
        <p:grpSpPr>
          <a:xfrm>
            <a:off x="6617099" y="5433609"/>
            <a:ext cx="2265841" cy="1201771"/>
            <a:chOff x="3962400" y="383447"/>
            <a:chExt cx="4597404" cy="2438400"/>
          </a:xfrm>
        </p:grpSpPr>
        <p:sp>
          <p:nvSpPr>
            <p:cNvPr id="8" name="Freeform 16">
              <a:extLst>
                <a:ext uri="{FF2B5EF4-FFF2-40B4-BE49-F238E27FC236}">
                  <a16:creationId xmlns:a16="http://schemas.microsoft.com/office/drawing/2014/main" id="{20DDCDEA-F235-4212-B295-9FFC6AE82E11}"/>
                </a:ext>
              </a:extLst>
            </p:cNvPr>
            <p:cNvSpPr/>
            <p:nvPr/>
          </p:nvSpPr>
          <p:spPr bwMode="auto">
            <a:xfrm>
              <a:off x="3962400" y="383447"/>
              <a:ext cx="4597404" cy="2438400"/>
            </a:xfrm>
            <a:custGeom>
              <a:avLst/>
              <a:gdLst>
                <a:gd name="connsiteX0" fmla="*/ 2267856 w 4597404"/>
                <a:gd name="connsiteY0" fmla="*/ 0 h 2438400"/>
                <a:gd name="connsiteX1" fmla="*/ 3487056 w 4597404"/>
                <a:gd name="connsiteY1" fmla="*/ 1219200 h 2438400"/>
                <a:gd name="connsiteX2" fmla="*/ 3477911 w 4597404"/>
                <a:gd name="connsiteY2" fmla="*/ 1309914 h 2438400"/>
                <a:gd name="connsiteX3" fmla="*/ 4597404 w 4597404"/>
                <a:gd name="connsiteY3" fmla="*/ 1309914 h 2438400"/>
                <a:gd name="connsiteX4" fmla="*/ 4597404 w 4597404"/>
                <a:gd name="connsiteY4" fmla="*/ 2001326 h 2438400"/>
                <a:gd name="connsiteX5" fmla="*/ 3202651 w 4597404"/>
                <a:gd name="connsiteY5" fmla="*/ 2001326 h 2438400"/>
                <a:gd name="connsiteX6" fmla="*/ 3129961 w 4597404"/>
                <a:gd name="connsiteY6" fmla="*/ 2081305 h 2438400"/>
                <a:gd name="connsiteX7" fmla="*/ 2267856 w 4597404"/>
                <a:gd name="connsiteY7" fmla="*/ 2438400 h 2438400"/>
                <a:gd name="connsiteX8" fmla="*/ 1405752 w 4597404"/>
                <a:gd name="connsiteY8" fmla="*/ 2081305 h 2438400"/>
                <a:gd name="connsiteX9" fmla="*/ 1333062 w 4597404"/>
                <a:gd name="connsiteY9" fmla="*/ 2001326 h 2438400"/>
                <a:gd name="connsiteX10" fmla="*/ 0 w 4597404"/>
                <a:gd name="connsiteY10" fmla="*/ 2001326 h 2438400"/>
                <a:gd name="connsiteX11" fmla="*/ 0 w 4597404"/>
                <a:gd name="connsiteY11" fmla="*/ 1309914 h 2438400"/>
                <a:gd name="connsiteX12" fmla="*/ 1057801 w 4597404"/>
                <a:gd name="connsiteY12" fmla="*/ 1309914 h 2438400"/>
                <a:gd name="connsiteX13" fmla="*/ 1048656 w 4597404"/>
                <a:gd name="connsiteY13" fmla="*/ 1219200 h 2438400"/>
                <a:gd name="connsiteX14" fmla="*/ 2267856 w 4597404"/>
                <a:gd name="connsiteY14" fmla="*/ 0 h 243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7404" h="2438400">
                  <a:moveTo>
                    <a:pt x="2267856" y="0"/>
                  </a:moveTo>
                  <a:cubicBezTo>
                    <a:pt x="2941202" y="0"/>
                    <a:pt x="3487056" y="545854"/>
                    <a:pt x="3487056" y="1219200"/>
                  </a:cubicBezTo>
                  <a:lnTo>
                    <a:pt x="3477911" y="1309914"/>
                  </a:lnTo>
                  <a:lnTo>
                    <a:pt x="4597404" y="1309914"/>
                  </a:lnTo>
                  <a:lnTo>
                    <a:pt x="4597404" y="2001326"/>
                  </a:lnTo>
                  <a:lnTo>
                    <a:pt x="3202651" y="2001326"/>
                  </a:lnTo>
                  <a:lnTo>
                    <a:pt x="3129961" y="2081305"/>
                  </a:lnTo>
                  <a:cubicBezTo>
                    <a:pt x="2909329" y="2301937"/>
                    <a:pt x="2604529" y="2438400"/>
                    <a:pt x="2267856" y="2438400"/>
                  </a:cubicBezTo>
                  <a:cubicBezTo>
                    <a:pt x="1931183" y="2438400"/>
                    <a:pt x="1626383" y="2301937"/>
                    <a:pt x="1405752" y="2081305"/>
                  </a:cubicBezTo>
                  <a:lnTo>
                    <a:pt x="1333062" y="2001326"/>
                  </a:lnTo>
                  <a:lnTo>
                    <a:pt x="0" y="2001326"/>
                  </a:lnTo>
                  <a:lnTo>
                    <a:pt x="0" y="1309914"/>
                  </a:lnTo>
                  <a:lnTo>
                    <a:pt x="1057801" y="1309914"/>
                  </a:lnTo>
                  <a:lnTo>
                    <a:pt x="1048656" y="1219200"/>
                  </a:lnTo>
                  <a:cubicBezTo>
                    <a:pt x="1048656" y="545854"/>
                    <a:pt x="1594510" y="0"/>
                    <a:pt x="2267856" y="0"/>
                  </a:cubicBezTo>
                  <a:close/>
                </a:path>
              </a:pathLst>
            </a:custGeom>
            <a:pattFill prst="openDmnd">
              <a:fgClr>
                <a:schemeClr val="bg1">
                  <a:lumMod val="75000"/>
                </a:schemeClr>
              </a:fgClr>
              <a:bgClr>
                <a:schemeClr val="bg1">
                  <a:lumMod val="85000"/>
                </a:schemeClr>
              </a:bgClr>
            </a:patt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pic>
          <p:nvPicPr>
            <p:cNvPr id="9" name="Picture 4" descr="https://pixabay.com/static/uploads/photo/2014/04/08/15/58/knob-319323_640.png">
              <a:extLst>
                <a:ext uri="{FF2B5EF4-FFF2-40B4-BE49-F238E27FC236}">
                  <a16:creationId xmlns:a16="http://schemas.microsoft.com/office/drawing/2014/main" id="{FE8E0673-ECF0-4914-8F38-812204B8FA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4924" y="891774"/>
              <a:ext cx="1520364" cy="13398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605EC3A-65CD-45A4-BC54-8394C701F196}"/>
                </a:ext>
              </a:extLst>
            </p:cNvPr>
            <p:cNvSpPr/>
            <p:nvPr/>
          </p:nvSpPr>
          <p:spPr>
            <a:xfrm>
              <a:off x="4074888" y="1891824"/>
              <a:ext cx="1587873" cy="51519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sz="1050" b="1" dirty="0">
                  <a:solidFill>
                    <a:schemeClr val="tx1">
                      <a:alpha val="56000"/>
                    </a:schemeClr>
                  </a:solidFill>
                </a:rPr>
                <a:t>PRECISION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B92BAA-B9DE-4E2B-8934-7C932799F083}"/>
                </a:ext>
              </a:extLst>
            </p:cNvPr>
            <p:cNvSpPr/>
            <p:nvPr/>
          </p:nvSpPr>
          <p:spPr>
            <a:xfrm>
              <a:off x="7252027" y="1884272"/>
              <a:ext cx="1243107" cy="53080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sz="1050" b="1" dirty="0">
                  <a:solidFill>
                    <a:schemeClr val="tx1">
                      <a:alpha val="56000"/>
                    </a:schemeClr>
                  </a:solidFill>
                </a:rPr>
                <a:t>RECALL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DA00E18-1873-4D42-A675-B927430F93D6}"/>
                </a:ext>
              </a:extLst>
            </p:cNvPr>
            <p:cNvSpPr/>
            <p:nvPr/>
          </p:nvSpPr>
          <p:spPr>
            <a:xfrm>
              <a:off x="5194933" y="659714"/>
              <a:ext cx="2070632" cy="216213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tx1">
                      <a:alpha val="50000"/>
                    </a:schemeClr>
                  </a:solidFill>
                </a:rPr>
                <a:t>TUNING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5939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D7B8E6-EA04-40B2-8212-96007753A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C66A99-F00D-4FAE-8FB2-FB6B839AA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systematic error in data analysis that results in a faulty model.</a:t>
            </a:r>
          </a:p>
          <a:p>
            <a:pPr lvl="1"/>
            <a:r>
              <a:rPr lang="en-US" dirty="0"/>
              <a:t>Selection bias</a:t>
            </a:r>
          </a:p>
          <a:p>
            <a:pPr lvl="1"/>
            <a:r>
              <a:rPr lang="en-US" dirty="0"/>
              <a:t>Reporting bias</a:t>
            </a:r>
          </a:p>
          <a:p>
            <a:pPr lvl="1"/>
            <a:r>
              <a:rPr lang="en-US" dirty="0"/>
              <a:t>Attrition bias </a:t>
            </a:r>
          </a:p>
          <a:p>
            <a:pPr lvl="1"/>
            <a:r>
              <a:rPr lang="en-US" dirty="0"/>
              <a:t>Data snooping bias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4D699C0-8CAC-4BE2-81BA-DFE33FA2B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18B9A13-7CAE-4EC2-84FC-6D56323D8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24884">
            <a:off x="7236628" y="1212359"/>
            <a:ext cx="1548228" cy="523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83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D7B8E6-EA04-40B2-8212-96007753A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C66A99-F00D-4FAE-8FB2-FB6B839AA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Often required when tuning a model</a:t>
            </a:r>
          </a:p>
          <a:p>
            <a:r>
              <a:rPr lang="en-US" dirty="0"/>
              <a:t>Finding the “sweet spot” that results in a model that meets business requirements</a:t>
            </a:r>
          </a:p>
          <a:p>
            <a:r>
              <a:rPr lang="en-US" dirty="0"/>
              <a:t>For example, you might compromise some of the model’s skill in favor of:</a:t>
            </a:r>
          </a:p>
          <a:p>
            <a:pPr lvl="1"/>
            <a:r>
              <a:rPr lang="en-US" dirty="0"/>
              <a:t>Simplicity of the data pipeline</a:t>
            </a:r>
          </a:p>
          <a:p>
            <a:pPr lvl="1"/>
            <a:r>
              <a:rPr lang="en-US" dirty="0"/>
              <a:t>Model interpretability</a:t>
            </a:r>
          </a:p>
          <a:p>
            <a:pPr lvl="1"/>
            <a:r>
              <a:rPr lang="en-US" dirty="0"/>
              <a:t>Resources needed to train and operate a model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4D699C0-8CAC-4BE2-81BA-DFE33FA2B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Compromises</a:t>
            </a:r>
          </a:p>
        </p:txBody>
      </p:sp>
    </p:spTree>
    <p:extLst>
      <p:ext uri="{BB962C8B-B14F-4D97-AF65-F5344CB8AC3E}">
        <p14:creationId xmlns:p14="http://schemas.microsoft.com/office/powerpoint/2010/main" val="1173032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F8F4FD-7541-4C52-9F42-8A0F3A0DD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F78E9D-3B22-457B-9B0B-C349525DD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925" y="2222500"/>
            <a:ext cx="8460150" cy="4105148"/>
          </a:xfrm>
        </p:spPr>
        <p:txBody>
          <a:bodyPr/>
          <a:lstStyle/>
          <a:p>
            <a:r>
              <a:rPr lang="en-US" dirty="0"/>
              <a:t>Overfitting</a:t>
            </a:r>
          </a:p>
          <a:p>
            <a:pPr lvl="1"/>
            <a:r>
              <a:rPr lang="en-US" dirty="0"/>
              <a:t>Tuning the model to very closely match the unique data in the training dataset.</a:t>
            </a:r>
          </a:p>
          <a:p>
            <a:pPr lvl="1"/>
            <a:r>
              <a:rPr lang="en-US" dirty="0"/>
              <a:t>Prevents the model from generalizing well to new datasets.</a:t>
            </a:r>
          </a:p>
          <a:p>
            <a:pPr lvl="1"/>
            <a:r>
              <a:rPr lang="en-US" dirty="0"/>
              <a:t>Can be avoided or resolved if you:</a:t>
            </a:r>
          </a:p>
          <a:p>
            <a:pPr lvl="2"/>
            <a:r>
              <a:rPr lang="en-US" dirty="0"/>
              <a:t>Work with a larger sample of data.</a:t>
            </a:r>
          </a:p>
          <a:p>
            <a:pPr lvl="2"/>
            <a:r>
              <a:rPr lang="en-US" dirty="0"/>
              <a:t>Use regularization to reduce some of the model's sensitivity to noise—for example, by using a simpler model with fewer parameters or using fewer attributes in the training data.</a:t>
            </a:r>
          </a:p>
          <a:p>
            <a:pPr lvl="2"/>
            <a:r>
              <a:rPr lang="en-US" dirty="0"/>
              <a:t>Clean and prepare the data better to reduce noise in the data itself.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05E83C-C3C0-493C-8805-C76820D3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Generalization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A22BEA-1F7F-4F28-B9BB-D8AD6CAE31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52599" y="1060704"/>
            <a:ext cx="7049475" cy="762000"/>
          </a:xfrm>
        </p:spPr>
        <p:txBody>
          <a:bodyPr/>
          <a:lstStyle/>
          <a:p>
            <a:r>
              <a:rPr lang="en-US" b="1" dirty="0"/>
              <a:t>Model Generalization</a:t>
            </a:r>
            <a:r>
              <a:rPr lang="en-US" dirty="0"/>
              <a:t>: When a machine learning prediction model is able to make a reasonably good prediction on any new datasets that it might encounter—beyond the dataset that was originally used to train it.</a:t>
            </a:r>
          </a:p>
        </p:txBody>
      </p:sp>
    </p:spTree>
    <p:extLst>
      <p:ext uri="{BB962C8B-B14F-4D97-AF65-F5344CB8AC3E}">
        <p14:creationId xmlns:p14="http://schemas.microsoft.com/office/powerpoint/2010/main" val="31096468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F8F4FD-7541-4C52-9F42-8A0F3A0DD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85669-CE1F-4F93-A2A5-FA350DD13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Provides a way to estimate how well the model performs</a:t>
            </a:r>
          </a:p>
          <a:p>
            <a:pPr lvl="1"/>
            <a:r>
              <a:rPr lang="en-US" dirty="0"/>
              <a:t>Hasn't been overfitted </a:t>
            </a:r>
          </a:p>
          <a:p>
            <a:pPr lvl="1"/>
            <a:r>
              <a:rPr lang="en-US" dirty="0"/>
              <a:t>Hasn’t been underfitted</a:t>
            </a:r>
          </a:p>
          <a:p>
            <a:pPr lvl="1"/>
            <a:r>
              <a:rPr lang="en-US" dirty="0"/>
              <a:t>Not influenced by noise in the data</a:t>
            </a:r>
          </a:p>
          <a:p>
            <a:pPr lvl="1"/>
            <a:r>
              <a:rPr lang="en-US" dirty="0"/>
              <a:t>Works well with new datasets</a:t>
            </a:r>
          </a:p>
          <a:p>
            <a:r>
              <a:rPr lang="en-US" dirty="0"/>
              <a:t>Also called rotation estimation or out-of-sample testing</a:t>
            </a:r>
          </a:p>
          <a:p>
            <a:r>
              <a:rPr lang="en-US" dirty="0"/>
              <a:t>Measures how well the model is able to generalize</a:t>
            </a:r>
          </a:p>
          <a:p>
            <a:r>
              <a:rPr lang="en-US" dirty="0"/>
              <a:t>Techniques:</a:t>
            </a:r>
          </a:p>
          <a:p>
            <a:pPr lvl="1"/>
            <a:r>
              <a:rPr lang="en-US" dirty="0"/>
              <a:t>The holdout method</a:t>
            </a:r>
          </a:p>
          <a:p>
            <a:pPr lvl="1"/>
            <a:r>
              <a:rPr lang="en-US" i="1" dirty="0"/>
              <a:t>k</a:t>
            </a:r>
            <a:r>
              <a:rPr lang="en-US" dirty="0"/>
              <a:t>-fold cross-validation</a:t>
            </a:r>
          </a:p>
          <a:p>
            <a:pPr lvl="1"/>
            <a:r>
              <a:rPr lang="en-US" dirty="0"/>
              <a:t>Stratified </a:t>
            </a:r>
            <a:r>
              <a:rPr lang="en-US" i="1" dirty="0"/>
              <a:t>k</a:t>
            </a:r>
            <a:r>
              <a:rPr lang="en-US" dirty="0"/>
              <a:t>-fold cross-validation</a:t>
            </a:r>
          </a:p>
          <a:p>
            <a:pPr lvl="1"/>
            <a:r>
              <a:rPr lang="en-US" dirty="0"/>
              <a:t>Leave-</a:t>
            </a:r>
            <a:r>
              <a:rPr lang="en-US" i="1" dirty="0"/>
              <a:t>p</a:t>
            </a:r>
            <a:r>
              <a:rPr lang="en-US" dirty="0"/>
              <a:t>-out cross-validation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05E83C-C3C0-493C-8805-C76820D3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Cross-Validation</a:t>
            </a:r>
          </a:p>
        </p:txBody>
      </p:sp>
    </p:spTree>
    <p:extLst>
      <p:ext uri="{BB962C8B-B14F-4D97-AF65-F5344CB8AC3E}">
        <p14:creationId xmlns:p14="http://schemas.microsoft.com/office/powerpoint/2010/main" val="882242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0654D1-5A78-4DED-A5E8-E625487A5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3A9529-6EA4-46C3-B1FB-56547A9ECB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13" y="4406900"/>
            <a:ext cx="7772400" cy="1362075"/>
          </a:xfrm>
        </p:spPr>
        <p:txBody>
          <a:bodyPr/>
          <a:lstStyle/>
          <a:p>
            <a:r>
              <a:rPr lang="en-US" dirty="0"/>
              <a:t>SET UP a Machine Learning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4FD329-6E5D-41C8-AE52-AAE9D01B0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313" y="2751833"/>
            <a:ext cx="5242571" cy="165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6032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F8F4FD-7541-4C52-9F42-8A0F3A0DD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85669-CE1F-4F93-A2A5-FA350DD13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is repeated </a:t>
            </a:r>
            <a:r>
              <a:rPr lang="en-US" i="1" dirty="0"/>
              <a:t>k</a:t>
            </a:r>
            <a:r>
              <a:rPr lang="en-US" dirty="0"/>
              <a:t> number of times:</a:t>
            </a:r>
          </a:p>
          <a:p>
            <a:pPr lvl="1"/>
            <a:r>
              <a:rPr lang="en-US" dirty="0"/>
              <a:t>Data is split into </a:t>
            </a:r>
            <a:r>
              <a:rPr lang="en-US" i="1" dirty="0"/>
              <a:t>k </a:t>
            </a:r>
            <a:r>
              <a:rPr lang="en-US" dirty="0"/>
              <a:t>groups (folds), using one as the test set and the rest as the training set.</a:t>
            </a:r>
          </a:p>
          <a:p>
            <a:pPr lvl="1"/>
            <a:r>
              <a:rPr lang="en-US" dirty="0"/>
              <a:t>The model trains and then evaluates its performance.</a:t>
            </a:r>
          </a:p>
          <a:p>
            <a:pPr lvl="1"/>
            <a:r>
              <a:rPr lang="en-US" dirty="0"/>
              <a:t>The groups rotate, using a different group as the test set, and the rest as the training set.</a:t>
            </a:r>
          </a:p>
          <a:p>
            <a:r>
              <a:rPr lang="en-US" dirty="0"/>
              <a:t>The average error across all of these trials is calculated.</a:t>
            </a:r>
          </a:p>
          <a:p>
            <a:r>
              <a:rPr lang="en-US" dirty="0"/>
              <a:t>This approach:</a:t>
            </a:r>
          </a:p>
          <a:p>
            <a:pPr lvl="1"/>
            <a:r>
              <a:rPr lang="en-US" dirty="0"/>
              <a:t>Minimizes variance, as every data point is used to both train and test at some point.</a:t>
            </a:r>
          </a:p>
          <a:p>
            <a:pPr lvl="1"/>
            <a:r>
              <a:rPr lang="en-US" dirty="0"/>
              <a:t>Adds overhead to both time and processing power.</a:t>
            </a:r>
          </a:p>
          <a:p>
            <a:r>
              <a:rPr lang="en-US" dirty="0"/>
              <a:t>A practical rule of thumb is to set </a:t>
            </a:r>
            <a:r>
              <a:rPr lang="en-US" i="1" dirty="0"/>
              <a:t>k </a:t>
            </a:r>
            <a:r>
              <a:rPr lang="en-US" dirty="0"/>
              <a:t>between 5 and 10.</a:t>
            </a:r>
          </a:p>
          <a:p>
            <a:r>
              <a:rPr lang="en-US" dirty="0"/>
              <a:t>Stratified k-fold cross-validation:</a:t>
            </a:r>
          </a:p>
          <a:p>
            <a:pPr lvl="1"/>
            <a:r>
              <a:rPr lang="en-US" dirty="0"/>
              <a:t>Helps to minimize variance and bias issues by ensuring that each train/test fold is a good representation of the data as a whole.</a:t>
            </a:r>
          </a:p>
          <a:p>
            <a:pPr lvl="1"/>
            <a:r>
              <a:rPr lang="en-US" dirty="0"/>
              <a:t>In binary classification, if 30% of the data is in class 1 and 70% is in class 2, then 30% of the data in each fold will be in class 1, and 70% will be in class 2.</a:t>
            </a:r>
          </a:p>
          <a:p>
            <a:pPr lvl="1"/>
            <a:r>
              <a:rPr lang="en-US" dirty="0"/>
              <a:t>Is most suitable in cases of class imbalance.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05E83C-C3C0-493C-8805-C76820D3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-Fold Cross Validation</a:t>
            </a:r>
          </a:p>
        </p:txBody>
      </p:sp>
    </p:spTree>
    <p:extLst>
      <p:ext uri="{BB962C8B-B14F-4D97-AF65-F5344CB8AC3E}">
        <p14:creationId xmlns:p14="http://schemas.microsoft.com/office/powerpoint/2010/main" val="1287172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F8F4FD-7541-4C52-9F42-8A0F3A0DD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85669-CE1F-4F93-A2A5-FA350DD13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Essentially the </a:t>
            </a:r>
            <a:r>
              <a:rPr lang="en-US" i="1" dirty="0"/>
              <a:t>k</a:t>
            </a:r>
            <a:r>
              <a:rPr lang="en-US" dirty="0"/>
              <a:t>-fold method, but with </a:t>
            </a:r>
            <a:r>
              <a:rPr lang="en-US" i="1" dirty="0"/>
              <a:t>k </a:t>
            </a:r>
            <a:r>
              <a:rPr lang="en-US" dirty="0"/>
              <a:t>equal to all data points in the set (</a:t>
            </a:r>
            <a:r>
              <a:rPr lang="en-US" i="1" dirty="0"/>
              <a:t>n</a:t>
            </a:r>
            <a:r>
              <a:rPr lang="en-US" dirty="0"/>
              <a:t>).</a:t>
            </a:r>
          </a:p>
          <a:p>
            <a:pPr lvl="1"/>
            <a:r>
              <a:rPr lang="en-US" i="1" dirty="0"/>
              <a:t>n </a:t>
            </a:r>
            <a:r>
              <a:rPr lang="en-US" dirty="0"/>
              <a:t>− </a:t>
            </a:r>
            <a:r>
              <a:rPr lang="en-US" i="1" dirty="0"/>
              <a:t>p </a:t>
            </a:r>
            <a:r>
              <a:rPr lang="en-US" dirty="0"/>
              <a:t>data points are used in training</a:t>
            </a:r>
          </a:p>
          <a:p>
            <a:pPr lvl="1"/>
            <a:r>
              <a:rPr lang="en-US" i="1" dirty="0"/>
              <a:t>p </a:t>
            </a:r>
            <a:r>
              <a:rPr lang="en-US" dirty="0"/>
              <a:t>data points are used to test</a:t>
            </a:r>
          </a:p>
          <a:p>
            <a:r>
              <a:rPr lang="en-US" dirty="0"/>
              <a:t>Repeated for all possible combinations of data that fit this split.</a:t>
            </a:r>
          </a:p>
          <a:p>
            <a:r>
              <a:rPr lang="en-US" dirty="0"/>
              <a:t>Like with </a:t>
            </a:r>
            <a:r>
              <a:rPr lang="en-US" i="1" dirty="0"/>
              <a:t>k</a:t>
            </a:r>
            <a:r>
              <a:rPr lang="en-US" dirty="0"/>
              <a:t>-fold, the average error across these trials is then calculated.</a:t>
            </a:r>
          </a:p>
          <a:p>
            <a:r>
              <a:rPr lang="en-US" dirty="0"/>
              <a:t>Leave-one-out cross-validation (LOOCV)</a:t>
            </a:r>
          </a:p>
          <a:p>
            <a:pPr lvl="1"/>
            <a:r>
              <a:rPr lang="en-US" dirty="0"/>
              <a:t>Leaves </a:t>
            </a:r>
            <a:r>
              <a:rPr lang="en-US" i="1" dirty="0"/>
              <a:t>p </a:t>
            </a:r>
            <a:r>
              <a:rPr lang="en-US" dirty="0"/>
              <a:t>at 1, because as </a:t>
            </a:r>
            <a:r>
              <a:rPr lang="en-US" i="1" dirty="0"/>
              <a:t>p </a:t>
            </a:r>
            <a:r>
              <a:rPr lang="en-US" dirty="0"/>
              <a:t>increases, the amount of trial combinations increases dramatically, leading to significant performance issues.</a:t>
            </a:r>
          </a:p>
          <a:p>
            <a:pPr lvl="1"/>
            <a:r>
              <a:rPr lang="en-US" dirty="0"/>
              <a:t>Commonly used to minimize bias in smaller datasets.</a:t>
            </a:r>
          </a:p>
          <a:p>
            <a:pPr lvl="1"/>
            <a:r>
              <a:rPr lang="en-US" dirty="0"/>
              <a:t>May not perform well with larger datasets due to increased variance and performance concerns.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05E83C-C3C0-493C-8805-C76820D3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Leave-</a:t>
            </a:r>
            <a:r>
              <a:rPr lang="en-US" i="1" dirty="0"/>
              <a:t>p</a:t>
            </a:r>
            <a:r>
              <a:rPr lang="en-US" dirty="0"/>
              <a:t>-Out Cross-Validation (LPOCV) </a:t>
            </a:r>
          </a:p>
        </p:txBody>
      </p:sp>
    </p:spTree>
    <p:extLst>
      <p:ext uri="{BB962C8B-B14F-4D97-AF65-F5344CB8AC3E}">
        <p14:creationId xmlns:p14="http://schemas.microsoft.com/office/powerpoint/2010/main" val="29105041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668858-C30F-46A0-A2BB-123FEFE23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B08BA9-153C-4522-9D08-C2CF005AC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Outliers:</a:t>
            </a:r>
          </a:p>
          <a:p>
            <a:pPr lvl="1"/>
            <a:r>
              <a:rPr lang="en-US" dirty="0"/>
              <a:t>May mislead the algorithm and hinder the fit.</a:t>
            </a:r>
          </a:p>
          <a:p>
            <a:pPr lvl="1"/>
            <a:r>
              <a:rPr lang="en-US" dirty="0"/>
              <a:t>Can be corrected or dropped from the dataset to improve the model.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price</a:t>
            </a:r>
            <a:r>
              <a:rPr lang="en-US" dirty="0"/>
              <a:t> and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bedrooms</a:t>
            </a:r>
            <a:r>
              <a:rPr lang="en-US" dirty="0"/>
              <a:t>: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Showed a lot of white space on the right side of their histograms.</a:t>
            </a:r>
          </a:p>
          <a:p>
            <a:pPr lvl="1"/>
            <a:r>
              <a:rPr lang="en-US" dirty="0"/>
              <a:t>Should be investigated to see if they have outliers in the high end of the range.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5AE453-5285-49BB-9E7E-6EADAEB8E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Dealing with Outliers</a:t>
            </a:r>
          </a:p>
        </p:txBody>
      </p:sp>
    </p:spTree>
    <p:extLst>
      <p:ext uri="{BB962C8B-B14F-4D97-AF65-F5344CB8AC3E}">
        <p14:creationId xmlns:p14="http://schemas.microsoft.com/office/powerpoint/2010/main" val="8048067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55A492-6CA0-427C-8C35-4764B9FEF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9AB9A-AD13-4E6F-B863-0C48E2CD5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Items represented using similar numbers are easier to compare.</a:t>
            </a:r>
          </a:p>
          <a:p>
            <a:r>
              <a:rPr lang="en-US" dirty="0"/>
              <a:t>Example: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age</a:t>
            </a:r>
            <a:r>
              <a:rPr lang="en-US" dirty="0"/>
              <a:t> and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income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Very different ranges of values</a:t>
            </a:r>
          </a:p>
          <a:p>
            <a:pPr lvl="1"/>
            <a:r>
              <a:rPr lang="en-US" dirty="0"/>
              <a:t>Could be scaled for easier comparison so the maximum age and income are both 1</a:t>
            </a:r>
          </a:p>
          <a:p>
            <a:pPr lvl="1"/>
            <a:r>
              <a:rPr lang="en-US" dirty="0"/>
              <a:t>Someone with an average age and income: values near .5 for both</a:t>
            </a:r>
          </a:p>
          <a:p>
            <a:pPr lvl="1"/>
            <a:r>
              <a:rPr lang="en-US" dirty="0"/>
              <a:t>Young person with a high income: Age less than .5 and income near 1</a:t>
            </a:r>
          </a:p>
          <a:p>
            <a:pPr lvl="1"/>
            <a:r>
              <a:rPr lang="en-US" dirty="0"/>
              <a:t>Refer back to original data values to determine the actual age and income</a:t>
            </a:r>
          </a:p>
          <a:p>
            <a:r>
              <a:rPr lang="en-US" dirty="0"/>
              <a:t>In some cases it can help to adjust the way data is </a:t>
            </a:r>
            <a:r>
              <a:rPr lang="en-US" i="1" dirty="0"/>
              <a:t>distributed.</a:t>
            </a:r>
          </a:p>
          <a:p>
            <a:pPr lvl="1"/>
            <a:r>
              <a:rPr lang="en-US" dirty="0"/>
              <a:t>Skewed distributions:</a:t>
            </a:r>
          </a:p>
          <a:p>
            <a:pPr lvl="2"/>
            <a:r>
              <a:rPr lang="en-US" dirty="0"/>
              <a:t>Are common in real world data</a:t>
            </a:r>
          </a:p>
          <a:p>
            <a:pPr lvl="2"/>
            <a:r>
              <a:rPr lang="en-US" dirty="0"/>
              <a:t>Make it cumbersome to perform statistical analysis</a:t>
            </a:r>
          </a:p>
          <a:p>
            <a:r>
              <a:rPr lang="en-US" dirty="0"/>
              <a:t>Mathematical transformations:</a:t>
            </a:r>
          </a:p>
          <a:p>
            <a:pPr lvl="1"/>
            <a:r>
              <a:rPr lang="en-US" dirty="0"/>
              <a:t>Can be applied to data to remove skew and normalize the scale</a:t>
            </a:r>
          </a:p>
          <a:p>
            <a:pPr lvl="1"/>
            <a:r>
              <a:rPr lang="en-US" dirty="0"/>
              <a:t>Facilitate data analysis—not only by humans, but by machine learning algorithms as well</a:t>
            </a:r>
          </a:p>
          <a:p>
            <a:pPr lvl="1"/>
            <a:r>
              <a:rPr lang="en-US" dirty="0"/>
              <a:t>Can make some patterns in data more evident, improving the algorithm's performance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5254F9A-BE1D-4E58-8E46-8F02AF48F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1038242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706831-8987-48C2-9701-AEE31E250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E364B4-EF97-4CFA-8405-3DBB47EC7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used to transform features.</a:t>
            </a:r>
          </a:p>
          <a:p>
            <a:r>
              <a:rPr lang="en-US" dirty="0"/>
              <a:t>Should be chosen based on circumstances.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Normalization:</a:t>
            </a:r>
          </a:p>
          <a:p>
            <a:pPr lvl="2"/>
            <a:r>
              <a:rPr lang="en-US" dirty="0"/>
              <a:t>Scales data items to fit within a range such as 0 to 1.</a:t>
            </a:r>
          </a:p>
          <a:p>
            <a:pPr lvl="2"/>
            <a:r>
              <a:rPr lang="en-US" dirty="0"/>
              <a:t>Various methods may be used, but can be obtained through division.</a:t>
            </a:r>
          </a:p>
          <a:p>
            <a:pPr lvl="2"/>
            <a:r>
              <a:rPr lang="en-US" dirty="0"/>
              <a:t>May leave the distribution skewed.</a:t>
            </a:r>
          </a:p>
          <a:p>
            <a:pPr lvl="1"/>
            <a:r>
              <a:rPr lang="en-US" dirty="0"/>
              <a:t>Log:</a:t>
            </a:r>
          </a:p>
          <a:p>
            <a:pPr lvl="2"/>
            <a:r>
              <a:rPr lang="en-US" dirty="0"/>
              <a:t>Obtained by calculating the log base 10 of </a:t>
            </a:r>
            <a:r>
              <a:rPr lang="en-US" i="1" dirty="0"/>
              <a:t>x</a:t>
            </a:r>
            <a:r>
              <a:rPr lang="en-US" dirty="0"/>
              <a:t>, log base </a:t>
            </a:r>
            <a:r>
              <a:rPr lang="en-US" i="1" dirty="0"/>
              <a:t>e</a:t>
            </a:r>
            <a:r>
              <a:rPr lang="en-US" sz="800" i="1" dirty="0"/>
              <a:t> </a:t>
            </a:r>
            <a:r>
              <a:rPr lang="en-US" dirty="0"/>
              <a:t>of </a:t>
            </a:r>
            <a:r>
              <a:rPr lang="en-US" i="1" dirty="0"/>
              <a:t>x </a:t>
            </a:r>
            <a:r>
              <a:rPr lang="en-US" dirty="0"/>
              <a:t>(</a:t>
            </a:r>
            <a:r>
              <a:rPr lang="en-US" i="1" dirty="0"/>
              <a:t>ln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)),or log base 2 of </a:t>
            </a:r>
            <a:r>
              <a:rPr lang="en-US" i="1" dirty="0"/>
              <a:t>x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Reduces skewness.</a:t>
            </a:r>
          </a:p>
          <a:p>
            <a:pPr lvl="2"/>
            <a:r>
              <a:rPr lang="en-US" dirty="0"/>
              <a:t>Can be used only on positive numbers.</a:t>
            </a:r>
          </a:p>
          <a:p>
            <a:pPr lvl="1"/>
            <a:r>
              <a:rPr lang="en-US" dirty="0"/>
              <a:t>Cube Root:</a:t>
            </a:r>
          </a:p>
          <a:p>
            <a:pPr lvl="2"/>
            <a:r>
              <a:rPr lang="en-US" dirty="0"/>
              <a:t>Obtained by raising each data item to a power of 1/3.</a:t>
            </a:r>
          </a:p>
          <a:p>
            <a:pPr lvl="2"/>
            <a:r>
              <a:rPr lang="en-US" dirty="0"/>
              <a:t>Reduces skewness, but not as strongly as a log function.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D56EBE2-3BBE-4BE7-A3AD-DB4E0FE01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Functions</a:t>
            </a:r>
          </a:p>
        </p:txBody>
      </p:sp>
    </p:spTree>
    <p:extLst>
      <p:ext uri="{BB962C8B-B14F-4D97-AF65-F5344CB8AC3E}">
        <p14:creationId xmlns:p14="http://schemas.microsoft.com/office/powerpoint/2010/main" val="37067395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668858-C30F-46A0-A2BB-123FEFE23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B08BA9-153C-4522-9D08-C2CF005AC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continuing with your optimization of the model, looking for additional problems with the training data.</a:t>
            </a:r>
          </a:p>
          <a:p>
            <a:r>
              <a:rPr lang="en-US" dirty="0"/>
              <a:t>You will look for data values that should be adjusted to produce a better linear regression model.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5AE453-5285-49BB-9E7E-6EADAEB8E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Scaling and Normalizing Features</a:t>
            </a:r>
          </a:p>
        </p:txBody>
      </p:sp>
    </p:spTree>
    <p:extLst>
      <p:ext uri="{BB962C8B-B14F-4D97-AF65-F5344CB8AC3E}">
        <p14:creationId xmlns:p14="http://schemas.microsoft.com/office/powerpoint/2010/main" val="42801610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D7B8E6-EA04-40B2-8212-96007753A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26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171765A-EED8-4E09-977F-529031782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925" y="1302040"/>
            <a:ext cx="5019970" cy="4920960"/>
          </a:xfrm>
        </p:spPr>
        <p:txBody>
          <a:bodyPr/>
          <a:lstStyle/>
          <a:p>
            <a:r>
              <a:rPr lang="en-US" dirty="0"/>
              <a:t>High Bias</a:t>
            </a:r>
          </a:p>
          <a:p>
            <a:pPr lvl="1"/>
            <a:r>
              <a:rPr lang="en-US" dirty="0"/>
              <a:t>May </a:t>
            </a:r>
            <a:r>
              <a:rPr lang="en-US" i="1" dirty="0"/>
              <a:t>underfit</a:t>
            </a:r>
            <a:r>
              <a:rPr lang="en-US" dirty="0"/>
              <a:t> the training set</a:t>
            </a:r>
          </a:p>
          <a:p>
            <a:pPr lvl="1"/>
            <a:r>
              <a:rPr lang="en-US" dirty="0"/>
              <a:t>More simplistic</a:t>
            </a:r>
          </a:p>
          <a:p>
            <a:pPr lvl="1"/>
            <a:r>
              <a:rPr lang="en-US" dirty="0"/>
              <a:t>Less likely to be influenced by true relationships between features and target outputs</a:t>
            </a:r>
          </a:p>
          <a:p>
            <a:r>
              <a:rPr lang="en-US" dirty="0"/>
              <a:t>The Sweet Spot</a:t>
            </a:r>
          </a:p>
          <a:p>
            <a:pPr lvl="1"/>
            <a:r>
              <a:rPr lang="en-US" dirty="0"/>
              <a:t>Good enough fit on training datasets</a:t>
            </a:r>
          </a:p>
          <a:p>
            <a:pPr lvl="1"/>
            <a:r>
              <a:rPr lang="en-US" dirty="0"/>
              <a:t>Just complex enough </a:t>
            </a:r>
          </a:p>
          <a:p>
            <a:pPr lvl="1"/>
            <a:r>
              <a:rPr lang="en-US" dirty="0"/>
              <a:t>Skillful in finding true relationships between features and target outputs while not overly influenced by noise</a:t>
            </a:r>
          </a:p>
          <a:p>
            <a:r>
              <a:rPr lang="en-US" dirty="0"/>
              <a:t>High Variance</a:t>
            </a:r>
          </a:p>
          <a:p>
            <a:pPr lvl="1"/>
            <a:r>
              <a:rPr lang="en-US" dirty="0"/>
              <a:t>May </a:t>
            </a:r>
            <a:r>
              <a:rPr lang="en-US" i="1" dirty="0"/>
              <a:t>overfit</a:t>
            </a:r>
            <a:r>
              <a:rPr lang="en-US" dirty="0"/>
              <a:t> the training set</a:t>
            </a:r>
          </a:p>
          <a:p>
            <a:pPr lvl="1"/>
            <a:r>
              <a:rPr lang="en-US" dirty="0"/>
              <a:t>More complex</a:t>
            </a:r>
          </a:p>
          <a:p>
            <a:pPr lvl="1"/>
            <a:r>
              <a:rPr lang="en-US" dirty="0"/>
              <a:t>More likely to be influenced by false relationships between features and target outputs (“noise”)</a:t>
            </a:r>
          </a:p>
          <a:p>
            <a:pPr lvl="1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4D699C0-8CAC-4BE2-81BA-DFE33FA2B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Bias-Variance Tradeoff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7CAE1D7-2B7A-484F-A9B9-78FA496E9FEE}"/>
              </a:ext>
            </a:extLst>
          </p:cNvPr>
          <p:cNvGrpSpPr/>
          <p:nvPr/>
        </p:nvGrpSpPr>
        <p:grpSpPr>
          <a:xfrm>
            <a:off x="5370747" y="1845428"/>
            <a:ext cx="3376550" cy="3474228"/>
            <a:chOff x="5454078" y="1725506"/>
            <a:chExt cx="3376550" cy="347422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FF2014F-D1AC-4E57-B53A-016C6A4CCBEF}"/>
                </a:ext>
              </a:extLst>
            </p:cNvPr>
            <p:cNvGrpSpPr/>
            <p:nvPr/>
          </p:nvGrpSpPr>
          <p:grpSpPr>
            <a:xfrm>
              <a:off x="5454078" y="1725506"/>
              <a:ext cx="3376550" cy="3474228"/>
              <a:chOff x="266060" y="100269"/>
              <a:chExt cx="3376550" cy="3474228"/>
            </a:xfrm>
          </p:grpSpPr>
          <p:sp>
            <p:nvSpPr>
              <p:cNvPr id="20" name="Arc 19">
                <a:extLst>
                  <a:ext uri="{FF2B5EF4-FFF2-40B4-BE49-F238E27FC236}">
                    <a16:creationId xmlns:a16="http://schemas.microsoft.com/office/drawing/2014/main" id="{E9B09247-D24F-4589-B7AC-89314E24DFB4}"/>
                  </a:ext>
                </a:extLst>
              </p:cNvPr>
              <p:cNvSpPr/>
              <p:nvPr/>
            </p:nvSpPr>
            <p:spPr>
              <a:xfrm rot="10800000">
                <a:off x="918152" y="100269"/>
                <a:ext cx="2332712" cy="2404778"/>
              </a:xfrm>
              <a:prstGeom prst="arc">
                <a:avLst>
                  <a:gd name="adj1" fmla="val 10898219"/>
                  <a:gd name="adj2" fmla="val 21551977"/>
                </a:avLst>
              </a:prstGeom>
              <a:ln w="28575">
                <a:solidFill>
                  <a:srgbClr val="009900"/>
                </a:solidFill>
                <a:headEnd type="triangl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E5162C10-1F54-4A9D-8118-203DE1C8EB5C}"/>
                  </a:ext>
                </a:extLst>
              </p:cNvPr>
              <p:cNvGrpSpPr/>
              <p:nvPr/>
            </p:nvGrpSpPr>
            <p:grpSpPr>
              <a:xfrm>
                <a:off x="266060" y="1030574"/>
                <a:ext cx="3376550" cy="2543923"/>
                <a:chOff x="266060" y="1030574"/>
                <a:chExt cx="3376550" cy="2543923"/>
              </a:xfrm>
            </p:grpSpPr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EFE4BCCA-5701-42C2-B02F-6D6B4DCE5191}"/>
                    </a:ext>
                  </a:extLst>
                </p:cNvPr>
                <p:cNvCxnSpPr/>
                <p:nvPr/>
              </p:nvCxnSpPr>
              <p:spPr>
                <a:xfrm flipV="1">
                  <a:off x="569627" y="1030574"/>
                  <a:ext cx="0" cy="2154836"/>
                </a:xfrm>
                <a:prstGeom prst="straightConnector1">
                  <a:avLst/>
                </a:prstGeom>
                <a:ln w="57150" cap="rnd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Arrow Connector 13">
                  <a:extLst>
                    <a:ext uri="{FF2B5EF4-FFF2-40B4-BE49-F238E27FC236}">
                      <a16:creationId xmlns:a16="http://schemas.microsoft.com/office/drawing/2014/main" id="{94C7F4CC-7148-4E48-A9E7-77AB7D80A7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9627" y="3185410"/>
                  <a:ext cx="3072983" cy="0"/>
                </a:xfrm>
                <a:prstGeom prst="straightConnector1">
                  <a:avLst/>
                </a:prstGeom>
                <a:ln w="57150" cap="rnd">
                  <a:solidFill>
                    <a:schemeClr val="tx1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 Box 307">
                  <a:extLst>
                    <a:ext uri="{FF2B5EF4-FFF2-40B4-BE49-F238E27FC236}">
                      <a16:creationId xmlns:a16="http://schemas.microsoft.com/office/drawing/2014/main" id="{BAF8E472-8D02-4921-8AE3-CE7689912EA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357916" y="3282109"/>
                  <a:ext cx="1490662" cy="2923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3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/>
                      <a:cs typeface="Calibri"/>
                    </a:rPr>
                    <a:t>Model Complexity</a:t>
                  </a:r>
                </a:p>
              </p:txBody>
            </p:sp>
            <p:sp>
              <p:nvSpPr>
                <p:cNvPr id="19" name="Text Box 307">
                  <a:extLst>
                    <a:ext uri="{FF2B5EF4-FFF2-40B4-BE49-F238E27FC236}">
                      <a16:creationId xmlns:a16="http://schemas.microsoft.com/office/drawing/2014/main" id="{AE8AFB6E-E923-47B4-95C5-306020E12B1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 rot="16200000">
                  <a:off x="-333077" y="2022944"/>
                  <a:ext cx="1490662" cy="2923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3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/>
                      <a:cs typeface="Calibri"/>
                    </a:rPr>
                    <a:t>Error</a:t>
                  </a:r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7D7D1262-2E3F-4319-A005-4BB20A366E6D}"/>
                    </a:ext>
                  </a:extLst>
                </p:cNvPr>
                <p:cNvSpPr/>
                <p:nvPr/>
              </p:nvSpPr>
              <p:spPr>
                <a:xfrm>
                  <a:off x="782556" y="1255426"/>
                  <a:ext cx="2586482" cy="1776335"/>
                </a:xfrm>
                <a:custGeom>
                  <a:avLst/>
                  <a:gdLst>
                    <a:gd name="connsiteX0" fmla="*/ 0 w 2677964"/>
                    <a:gd name="connsiteY0" fmla="*/ 0 h 1789773"/>
                    <a:gd name="connsiteX1" fmla="*/ 1341620 w 2677964"/>
                    <a:gd name="connsiteY1" fmla="*/ 1566472 h 1789773"/>
                    <a:gd name="connsiteX2" fmla="*/ 2585803 w 2677964"/>
                    <a:gd name="connsiteY2" fmla="*/ 1776335 h 1789773"/>
                    <a:gd name="connsiteX3" fmla="*/ 2582056 w 2677964"/>
                    <a:gd name="connsiteY3" fmla="*/ 1776335 h 1789773"/>
                    <a:gd name="connsiteX0" fmla="*/ 0 w 2765690"/>
                    <a:gd name="connsiteY0" fmla="*/ 0 h 1781407"/>
                    <a:gd name="connsiteX1" fmla="*/ 1341620 w 2765690"/>
                    <a:gd name="connsiteY1" fmla="*/ 1566472 h 1781407"/>
                    <a:gd name="connsiteX2" fmla="*/ 2585803 w 2765690"/>
                    <a:gd name="connsiteY2" fmla="*/ 1776335 h 1781407"/>
                    <a:gd name="connsiteX3" fmla="*/ 2754443 w 2765690"/>
                    <a:gd name="connsiteY3" fmla="*/ 1656414 h 1781407"/>
                    <a:gd name="connsiteX0" fmla="*/ 0 w 2770717"/>
                    <a:gd name="connsiteY0" fmla="*/ 0 h 1781407"/>
                    <a:gd name="connsiteX1" fmla="*/ 1341620 w 2770717"/>
                    <a:gd name="connsiteY1" fmla="*/ 1566472 h 1781407"/>
                    <a:gd name="connsiteX2" fmla="*/ 2585803 w 2770717"/>
                    <a:gd name="connsiteY2" fmla="*/ 1776335 h 1781407"/>
                    <a:gd name="connsiteX3" fmla="*/ 2754443 w 2770717"/>
                    <a:gd name="connsiteY3" fmla="*/ 1656414 h 1781407"/>
                    <a:gd name="connsiteX4" fmla="*/ 2765685 w 2770717"/>
                    <a:gd name="connsiteY4" fmla="*/ 1630181 h 1781407"/>
                    <a:gd name="connsiteX0" fmla="*/ 0 w 2765690"/>
                    <a:gd name="connsiteY0" fmla="*/ 0 h 1781407"/>
                    <a:gd name="connsiteX1" fmla="*/ 1341620 w 2765690"/>
                    <a:gd name="connsiteY1" fmla="*/ 1566472 h 1781407"/>
                    <a:gd name="connsiteX2" fmla="*/ 2585803 w 2765690"/>
                    <a:gd name="connsiteY2" fmla="*/ 1776335 h 1781407"/>
                    <a:gd name="connsiteX3" fmla="*/ 2754443 w 2765690"/>
                    <a:gd name="connsiteY3" fmla="*/ 1656414 h 1781407"/>
                    <a:gd name="connsiteX0" fmla="*/ 0 w 2585803"/>
                    <a:gd name="connsiteY0" fmla="*/ 0 h 1781407"/>
                    <a:gd name="connsiteX1" fmla="*/ 1341620 w 2585803"/>
                    <a:gd name="connsiteY1" fmla="*/ 1566472 h 1781407"/>
                    <a:gd name="connsiteX2" fmla="*/ 2585803 w 2585803"/>
                    <a:gd name="connsiteY2" fmla="*/ 1776335 h 1781407"/>
                    <a:gd name="connsiteX0" fmla="*/ 0 w 2585803"/>
                    <a:gd name="connsiteY0" fmla="*/ 0 h 1776335"/>
                    <a:gd name="connsiteX1" fmla="*/ 1341620 w 2585803"/>
                    <a:gd name="connsiteY1" fmla="*/ 1566472 h 1776335"/>
                    <a:gd name="connsiteX2" fmla="*/ 2585803 w 2585803"/>
                    <a:gd name="connsiteY2" fmla="*/ 1776335 h 1776335"/>
                    <a:gd name="connsiteX0" fmla="*/ 0 w 2585803"/>
                    <a:gd name="connsiteY0" fmla="*/ 0 h 1776335"/>
                    <a:gd name="connsiteX1" fmla="*/ 895663 w 2585803"/>
                    <a:gd name="connsiteY1" fmla="*/ 1352863 h 1776335"/>
                    <a:gd name="connsiteX2" fmla="*/ 2585803 w 2585803"/>
                    <a:gd name="connsiteY2" fmla="*/ 1776335 h 1776335"/>
                    <a:gd name="connsiteX0" fmla="*/ 0 w 2585803"/>
                    <a:gd name="connsiteY0" fmla="*/ 0 h 1776335"/>
                    <a:gd name="connsiteX1" fmla="*/ 895663 w 2585803"/>
                    <a:gd name="connsiteY1" fmla="*/ 1352863 h 1776335"/>
                    <a:gd name="connsiteX2" fmla="*/ 2585803 w 2585803"/>
                    <a:gd name="connsiteY2" fmla="*/ 1776335 h 1776335"/>
                    <a:gd name="connsiteX0" fmla="*/ 679 w 2586482"/>
                    <a:gd name="connsiteY0" fmla="*/ 0 h 1776335"/>
                    <a:gd name="connsiteX1" fmla="*/ 896342 w 2586482"/>
                    <a:gd name="connsiteY1" fmla="*/ 1352863 h 1776335"/>
                    <a:gd name="connsiteX2" fmla="*/ 2586482 w 2586482"/>
                    <a:gd name="connsiteY2" fmla="*/ 1776335 h 1776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86482" h="1776335">
                      <a:moveTo>
                        <a:pt x="679" y="0"/>
                      </a:moveTo>
                      <a:cubicBezTo>
                        <a:pt x="-19933" y="612723"/>
                        <a:pt x="431647" y="1086787"/>
                        <a:pt x="896342" y="1352863"/>
                      </a:cubicBezTo>
                      <a:cubicBezTo>
                        <a:pt x="1361037" y="1618939"/>
                        <a:pt x="1642727" y="1731365"/>
                        <a:pt x="2586482" y="1776335"/>
                      </a:cubicBezTo>
                    </a:path>
                  </a:pathLst>
                </a:custGeom>
                <a:noFill/>
                <a:ln w="28575" cap="flat" cmpd="sng" algn="ctr">
                  <a:solidFill>
                    <a:srgbClr val="FF0000"/>
                  </a:solidFill>
                  <a:prstDash val="solid"/>
                  <a:headEnd type="triangle" w="med" len="med"/>
                  <a:tailEnd type="triangle" w="med" len="med"/>
                </a:ln>
                <a:effectLst/>
              </p:spPr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AABF3C04-603F-4888-AE55-36E781B5688D}"/>
                    </a:ext>
                  </a:extLst>
                </p:cNvPr>
                <p:cNvSpPr/>
                <p:nvPr/>
              </p:nvSpPr>
              <p:spPr>
                <a:xfrm flipH="1">
                  <a:off x="771554" y="1280971"/>
                  <a:ext cx="2586482" cy="1776335"/>
                </a:xfrm>
                <a:custGeom>
                  <a:avLst/>
                  <a:gdLst>
                    <a:gd name="connsiteX0" fmla="*/ 0 w 2677964"/>
                    <a:gd name="connsiteY0" fmla="*/ 0 h 1789773"/>
                    <a:gd name="connsiteX1" fmla="*/ 1341620 w 2677964"/>
                    <a:gd name="connsiteY1" fmla="*/ 1566472 h 1789773"/>
                    <a:gd name="connsiteX2" fmla="*/ 2585803 w 2677964"/>
                    <a:gd name="connsiteY2" fmla="*/ 1776335 h 1789773"/>
                    <a:gd name="connsiteX3" fmla="*/ 2582056 w 2677964"/>
                    <a:gd name="connsiteY3" fmla="*/ 1776335 h 1789773"/>
                    <a:gd name="connsiteX0" fmla="*/ 0 w 2765690"/>
                    <a:gd name="connsiteY0" fmla="*/ 0 h 1781407"/>
                    <a:gd name="connsiteX1" fmla="*/ 1341620 w 2765690"/>
                    <a:gd name="connsiteY1" fmla="*/ 1566472 h 1781407"/>
                    <a:gd name="connsiteX2" fmla="*/ 2585803 w 2765690"/>
                    <a:gd name="connsiteY2" fmla="*/ 1776335 h 1781407"/>
                    <a:gd name="connsiteX3" fmla="*/ 2754443 w 2765690"/>
                    <a:gd name="connsiteY3" fmla="*/ 1656414 h 1781407"/>
                    <a:gd name="connsiteX0" fmla="*/ 0 w 2770717"/>
                    <a:gd name="connsiteY0" fmla="*/ 0 h 1781407"/>
                    <a:gd name="connsiteX1" fmla="*/ 1341620 w 2770717"/>
                    <a:gd name="connsiteY1" fmla="*/ 1566472 h 1781407"/>
                    <a:gd name="connsiteX2" fmla="*/ 2585803 w 2770717"/>
                    <a:gd name="connsiteY2" fmla="*/ 1776335 h 1781407"/>
                    <a:gd name="connsiteX3" fmla="*/ 2754443 w 2770717"/>
                    <a:gd name="connsiteY3" fmla="*/ 1656414 h 1781407"/>
                    <a:gd name="connsiteX4" fmla="*/ 2765685 w 2770717"/>
                    <a:gd name="connsiteY4" fmla="*/ 1630181 h 1781407"/>
                    <a:gd name="connsiteX0" fmla="*/ 0 w 2765690"/>
                    <a:gd name="connsiteY0" fmla="*/ 0 h 1781407"/>
                    <a:gd name="connsiteX1" fmla="*/ 1341620 w 2765690"/>
                    <a:gd name="connsiteY1" fmla="*/ 1566472 h 1781407"/>
                    <a:gd name="connsiteX2" fmla="*/ 2585803 w 2765690"/>
                    <a:gd name="connsiteY2" fmla="*/ 1776335 h 1781407"/>
                    <a:gd name="connsiteX3" fmla="*/ 2754443 w 2765690"/>
                    <a:gd name="connsiteY3" fmla="*/ 1656414 h 1781407"/>
                    <a:gd name="connsiteX0" fmla="*/ 0 w 2585803"/>
                    <a:gd name="connsiteY0" fmla="*/ 0 h 1781407"/>
                    <a:gd name="connsiteX1" fmla="*/ 1341620 w 2585803"/>
                    <a:gd name="connsiteY1" fmla="*/ 1566472 h 1781407"/>
                    <a:gd name="connsiteX2" fmla="*/ 2585803 w 2585803"/>
                    <a:gd name="connsiteY2" fmla="*/ 1776335 h 1781407"/>
                    <a:gd name="connsiteX0" fmla="*/ 0 w 2585803"/>
                    <a:gd name="connsiteY0" fmla="*/ 0 h 1776335"/>
                    <a:gd name="connsiteX1" fmla="*/ 1341620 w 2585803"/>
                    <a:gd name="connsiteY1" fmla="*/ 1566472 h 1776335"/>
                    <a:gd name="connsiteX2" fmla="*/ 2585803 w 2585803"/>
                    <a:gd name="connsiteY2" fmla="*/ 1776335 h 1776335"/>
                    <a:gd name="connsiteX0" fmla="*/ 0 w 2585803"/>
                    <a:gd name="connsiteY0" fmla="*/ 0 h 1776335"/>
                    <a:gd name="connsiteX1" fmla="*/ 895663 w 2585803"/>
                    <a:gd name="connsiteY1" fmla="*/ 1352863 h 1776335"/>
                    <a:gd name="connsiteX2" fmla="*/ 2585803 w 2585803"/>
                    <a:gd name="connsiteY2" fmla="*/ 1776335 h 1776335"/>
                    <a:gd name="connsiteX0" fmla="*/ 0 w 2585803"/>
                    <a:gd name="connsiteY0" fmla="*/ 0 h 1776335"/>
                    <a:gd name="connsiteX1" fmla="*/ 895663 w 2585803"/>
                    <a:gd name="connsiteY1" fmla="*/ 1352863 h 1776335"/>
                    <a:gd name="connsiteX2" fmla="*/ 2585803 w 2585803"/>
                    <a:gd name="connsiteY2" fmla="*/ 1776335 h 1776335"/>
                    <a:gd name="connsiteX0" fmla="*/ 679 w 2586482"/>
                    <a:gd name="connsiteY0" fmla="*/ 0 h 1776335"/>
                    <a:gd name="connsiteX1" fmla="*/ 896342 w 2586482"/>
                    <a:gd name="connsiteY1" fmla="*/ 1352863 h 1776335"/>
                    <a:gd name="connsiteX2" fmla="*/ 2586482 w 2586482"/>
                    <a:gd name="connsiteY2" fmla="*/ 1776335 h 1776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86482" h="1776335">
                      <a:moveTo>
                        <a:pt x="679" y="0"/>
                      </a:moveTo>
                      <a:cubicBezTo>
                        <a:pt x="-19933" y="612723"/>
                        <a:pt x="431647" y="1086787"/>
                        <a:pt x="896342" y="1352863"/>
                      </a:cubicBezTo>
                      <a:cubicBezTo>
                        <a:pt x="1361037" y="1618939"/>
                        <a:pt x="1642727" y="1731365"/>
                        <a:pt x="2586482" y="1776335"/>
                      </a:cubicBezTo>
                    </a:path>
                  </a:pathLst>
                </a:custGeom>
                <a:noFill/>
                <a:ln w="28575" cap="flat" cmpd="sng" algn="ctr">
                  <a:solidFill>
                    <a:srgbClr val="00A0DD"/>
                  </a:solidFill>
                  <a:prstDash val="solid"/>
                  <a:headEnd type="triangle" w="med" len="med"/>
                  <a:tailEnd type="triangle" w="med" len="med"/>
                </a:ln>
                <a:effectLst/>
              </p:spPr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234F34B8-A7BB-4DD9-B6C4-601FC28E05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03247" y="1423806"/>
                  <a:ext cx="0" cy="1736059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Text Box 307">
                  <a:extLst>
                    <a:ext uri="{FF2B5EF4-FFF2-40B4-BE49-F238E27FC236}">
                      <a16:creationId xmlns:a16="http://schemas.microsoft.com/office/drawing/2014/main" id="{481A6A16-0047-4626-A0DE-BE8AD739B302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 rot="21135919">
                  <a:off x="896584" y="2741054"/>
                  <a:ext cx="1004624" cy="2923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3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A0DD"/>
                      </a:solidFill>
                      <a:effectLst/>
                      <a:uLnTx/>
                      <a:uFillTx/>
                      <a:latin typeface="Calibri"/>
                      <a:cs typeface="Calibri"/>
                    </a:rPr>
                    <a:t>Variance</a:t>
                  </a:r>
                </a:p>
              </p:txBody>
            </p:sp>
            <p:sp>
              <p:nvSpPr>
                <p:cNvPr id="26" name="Text Box 307">
                  <a:extLst>
                    <a:ext uri="{FF2B5EF4-FFF2-40B4-BE49-F238E27FC236}">
                      <a16:creationId xmlns:a16="http://schemas.microsoft.com/office/drawing/2014/main" id="{08F6FBD0-D938-4584-AFA6-67D32BE21DF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 rot="563550">
                  <a:off x="2271825" y="2730340"/>
                  <a:ext cx="1004624" cy="2923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3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uLnTx/>
                      <a:uFillTx/>
                      <a:latin typeface="Calibri"/>
                      <a:cs typeface="Calibri"/>
                    </a:rPr>
                    <a:t>Bias</a:t>
                  </a:r>
                </a:p>
              </p:txBody>
            </p:sp>
            <p:sp>
              <p:nvSpPr>
                <p:cNvPr id="27" name="Text Box 307">
                  <a:extLst>
                    <a:ext uri="{FF2B5EF4-FFF2-40B4-BE49-F238E27FC236}">
                      <a16:creationId xmlns:a16="http://schemas.microsoft.com/office/drawing/2014/main" id="{8B18C36F-F6C4-4190-9C21-39A59FFA947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 rot="2178320">
                  <a:off x="1022441" y="1969172"/>
                  <a:ext cx="1004624" cy="2923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3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9900"/>
                      </a:solidFill>
                      <a:effectLst/>
                      <a:uLnTx/>
                      <a:uFillTx/>
                      <a:latin typeface="Calibri"/>
                      <a:cs typeface="Calibri"/>
                    </a:rPr>
                    <a:t>Total Error</a:t>
                  </a:r>
                </a:p>
              </p:txBody>
            </p:sp>
          </p:grp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632FE80-06D6-432B-B2DA-3831C3788FAB}"/>
                </a:ext>
              </a:extLst>
            </p:cNvPr>
            <p:cNvGrpSpPr/>
            <p:nvPr/>
          </p:nvGrpSpPr>
          <p:grpSpPr>
            <a:xfrm>
              <a:off x="6564320" y="2343160"/>
              <a:ext cx="1476375" cy="606625"/>
              <a:chOff x="6553077" y="1762291"/>
              <a:chExt cx="1476375" cy="606625"/>
            </a:xfrm>
          </p:grpSpPr>
          <p:sp>
            <p:nvSpPr>
              <p:cNvPr id="32" name="Line 167">
                <a:extLst>
                  <a:ext uri="{FF2B5EF4-FFF2-40B4-BE49-F238E27FC236}">
                    <a16:creationId xmlns:a16="http://schemas.microsoft.com/office/drawing/2014/main" id="{AABE4EDA-260E-497F-B85F-B86DC9E040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rot="5400000" flipH="1">
                <a:off x="7037958" y="2120373"/>
                <a:ext cx="497087" cy="0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 type="triangle" w="med" len="med"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" name="Rounded Rectangle 149">
                <a:extLst>
                  <a:ext uri="{FF2B5EF4-FFF2-40B4-BE49-F238E27FC236}">
                    <a16:creationId xmlns:a16="http://schemas.microsoft.com/office/drawing/2014/main" id="{B2F098BB-B3EC-4866-A7D5-EBC2EC061FAD}"/>
                  </a:ext>
                </a:extLst>
              </p:cNvPr>
              <p:cNvSpPr/>
              <p:nvPr/>
            </p:nvSpPr>
            <p:spPr>
              <a:xfrm>
                <a:off x="6553077" y="1762291"/>
                <a:ext cx="1476375" cy="274637"/>
              </a:xfrm>
              <a:prstGeom prst="roundRect">
                <a:avLst/>
              </a:prstGeom>
              <a:gradFill flip="none" rotWithShape="0">
                <a:gsLst>
                  <a:gs pos="0">
                    <a:srgbClr val="FFFFFF">
                      <a:lumMod val="92000"/>
                    </a:srgbClr>
                  </a:gs>
                  <a:gs pos="100000">
                    <a:srgbClr val="FFFFFF"/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38100" dist="25400" dir="2700000" sx="99000" sy="99000" algn="tl" rotWithShape="0">
                  <a:prstClr val="black">
                    <a:alpha val="75000"/>
                  </a:prstClr>
                </a:outerShdw>
              </a:effectLst>
            </p:spPr>
            <p:txBody>
              <a:bodyPr anchor="ctr"/>
              <a:lstStyle/>
              <a:p>
                <a:pPr lvl="0" algn="ctr" defTabSz="914400">
                  <a:defRPr/>
                </a:pPr>
                <a:r>
                  <a:rPr lang="en-US" sz="1300" b="1" kern="0" dirty="0">
                    <a:solidFill>
                      <a:srgbClr val="000000"/>
                    </a:solidFill>
                    <a:latin typeface="Calibri"/>
                    <a:cs typeface="Calibri"/>
                  </a:rPr>
                  <a:t>The Sweet Spot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64793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4D3F13-CA41-483B-B65D-11F174039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CBFDB-776B-4525-B04B-8E2A21C63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Configurable values that control the machine learning process</a:t>
            </a:r>
          </a:p>
          <a:p>
            <a:pPr lvl="1"/>
            <a:r>
              <a:rPr lang="en-US" dirty="0"/>
              <a:t>Model parameters</a:t>
            </a:r>
          </a:p>
          <a:p>
            <a:pPr lvl="2"/>
            <a:r>
              <a:rPr lang="en-US" dirty="0"/>
              <a:t>Derived from the machine learning model as it undergoes training</a:t>
            </a:r>
          </a:p>
          <a:p>
            <a:pPr lvl="2"/>
            <a:r>
              <a:rPr lang="en-US" dirty="0"/>
              <a:t>Actually "learned" by the model while it performs calculations on the training data</a:t>
            </a:r>
          </a:p>
          <a:p>
            <a:pPr lvl="2"/>
            <a:r>
              <a:rPr lang="en-US" dirty="0"/>
              <a:t>Determine how well the model makes predictions and other intelligent decisions</a:t>
            </a:r>
          </a:p>
          <a:p>
            <a:pPr lvl="2"/>
            <a:r>
              <a:rPr lang="en-US" dirty="0"/>
              <a:t>Typically configured by the algorithms and mathematical functions that comprise the machine learning process</a:t>
            </a:r>
          </a:p>
          <a:p>
            <a:pPr lvl="1"/>
            <a:r>
              <a:rPr lang="en-US" dirty="0"/>
              <a:t>Hyperparameter</a:t>
            </a:r>
          </a:p>
          <a:p>
            <a:pPr lvl="2"/>
            <a:r>
              <a:rPr lang="en-US" dirty="0"/>
              <a:t>Set on the algorithm itself and not the learning model</a:t>
            </a:r>
          </a:p>
          <a:p>
            <a:pPr lvl="2"/>
            <a:r>
              <a:rPr lang="en-US" dirty="0"/>
              <a:t>Typically configured by the machine learning practitioner, </a:t>
            </a:r>
            <a:r>
              <a:rPr lang="en-US" i="1" dirty="0"/>
              <a:t>before </a:t>
            </a:r>
            <a:r>
              <a:rPr lang="en-US" dirty="0"/>
              <a:t>training</a:t>
            </a:r>
          </a:p>
          <a:p>
            <a:pPr lvl="2"/>
            <a:r>
              <a:rPr lang="en-US" dirty="0"/>
              <a:t>Used by the practitioner to tune the model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7A2183B-701C-4A64-A051-73903DDFE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</p:spTree>
    <p:extLst>
      <p:ext uri="{BB962C8B-B14F-4D97-AF65-F5344CB8AC3E}">
        <p14:creationId xmlns:p14="http://schemas.microsoft.com/office/powerpoint/2010/main" val="364767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07BB8AA-8361-402C-B15D-972B32A06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D9051A-83DE-4BDE-A691-828B3375B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28</a:t>
            </a:fld>
            <a:endParaRPr 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7461336-1C24-429A-BBCA-2286595A87EB}"/>
              </a:ext>
            </a:extLst>
          </p:cNvPr>
          <p:cNvGrpSpPr/>
          <p:nvPr/>
        </p:nvGrpSpPr>
        <p:grpSpPr>
          <a:xfrm>
            <a:off x="771234" y="1660300"/>
            <a:ext cx="6620677" cy="4405477"/>
            <a:chOff x="771234" y="1660300"/>
            <a:chExt cx="6620677" cy="440547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7FA225-EEFD-4A02-9949-D3F677858673}"/>
                </a:ext>
              </a:extLst>
            </p:cNvPr>
            <p:cNvSpPr txBox="1"/>
            <p:nvPr/>
          </p:nvSpPr>
          <p:spPr>
            <a:xfrm>
              <a:off x="1317886" y="166030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3A9B8AA-7D2C-42D3-BE88-BF48CF3992D8}"/>
                </a:ext>
              </a:extLst>
            </p:cNvPr>
            <p:cNvSpPr txBox="1"/>
            <p:nvPr/>
          </p:nvSpPr>
          <p:spPr>
            <a:xfrm>
              <a:off x="1320421" y="516281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58483B-25F4-4B16-B030-D55EF1C481B4}"/>
                </a:ext>
              </a:extLst>
            </p:cNvPr>
            <p:cNvSpPr txBox="1"/>
            <p:nvPr/>
          </p:nvSpPr>
          <p:spPr>
            <a:xfrm>
              <a:off x="6973207" y="534504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3F358AE-88CC-4287-910F-C4279E516F94}"/>
                </a:ext>
              </a:extLst>
            </p:cNvPr>
            <p:cNvSpPr txBox="1"/>
            <p:nvPr/>
          </p:nvSpPr>
          <p:spPr>
            <a:xfrm>
              <a:off x="1568036" y="534504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EE132E-4E7B-42B5-A1F5-EB2818F24CE5}"/>
                </a:ext>
              </a:extLst>
            </p:cNvPr>
            <p:cNvCxnSpPr/>
            <p:nvPr/>
          </p:nvCxnSpPr>
          <p:spPr>
            <a:xfrm>
              <a:off x="1694381" y="1804909"/>
              <a:ext cx="0" cy="358140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EA3813F-09C9-4466-8F06-9F459C619B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09470" y="5386309"/>
              <a:ext cx="5431454" cy="0"/>
            </a:xfrm>
            <a:prstGeom prst="line">
              <a:avLst/>
            </a:prstGeom>
            <a:ln w="28575" cap="rnd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115E52F-53CF-41C2-8171-428B16851F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18879" y="2058945"/>
              <a:ext cx="4929571" cy="2999295"/>
            </a:xfrm>
            <a:prstGeom prst="line">
              <a:avLst/>
            </a:prstGeom>
            <a:ln w="28575">
              <a:solidFill>
                <a:srgbClr val="C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B41800E-D92E-4054-88AD-CD0D226CAEBF}"/>
                </a:ext>
              </a:extLst>
            </p:cNvPr>
            <p:cNvSpPr txBox="1"/>
            <p:nvPr/>
          </p:nvSpPr>
          <p:spPr>
            <a:xfrm>
              <a:off x="3442076" y="5604112"/>
              <a:ext cx="23097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House Size (K ft²)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03B62A2-412D-48E4-9216-2ACF3A6D8052}"/>
                </a:ext>
              </a:extLst>
            </p:cNvPr>
            <p:cNvSpPr txBox="1"/>
            <p:nvPr/>
          </p:nvSpPr>
          <p:spPr>
            <a:xfrm rot="16200000">
              <a:off x="-166683" y="3358942"/>
              <a:ext cx="23374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House Price ($M)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7240318-06D3-4198-872E-10CA5EE15B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44964" y="4569893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DE3F59E-6019-4734-9A6A-F1273AC5D47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60458" y="4327149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68C4C8B-3533-4BDB-B09C-F32D46B738A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81133" y="4236809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7C625A8-8BA3-4AF9-AABC-7A96DE7D36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2346" y="4518683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456EA2-E410-47C9-85AC-2E704B1FD3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26534" y="3945536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F91340E-4DAB-47F9-8F25-5311D8FD49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01808" y="4338635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0DA0C21-CECD-4D5E-B592-85D36FB89C1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52682" y="3647808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4E06970-6483-461A-B331-CF2DC5B2D3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26013" y="3843116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C61851A-4388-4750-9BCD-DBC3ECBB2E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31708" y="3585997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F075001-90C0-456E-A14A-23092E25204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90773" y="3429000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E2D35B0-7423-4941-8A1F-90A0254F6C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2779" y="3834903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71876C3-C68F-4E42-8AD1-5141680497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45734" y="3595609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BDBF5C0-057C-4286-839C-0C8405586C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80558" y="3349880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F52C5F3-1CCD-4C56-ADB7-D035A51E8B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32729" y="3231540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F1F5236-4A83-44DC-8B8A-9174292331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30311" y="3099403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C5CB78C-514C-4E59-B838-56D2D964EA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92624" y="2340616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9E828C4-1194-4A3D-8615-3DC4F6F1F9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83466" y="2443036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49791FE-D801-4979-9F79-8A1DCDE44A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14733" y="3262487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B27C4E1-D499-47A3-B0C0-688F9D7A03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2632" y="2104741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8C33337-AB27-43A6-8D78-3C00BCFECAE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24261" y="2270244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7217431-935E-4DAD-B32A-80E3DAD8555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53943" y="2219034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BE7CBC2-6E16-4478-ADD7-8DFC40EE85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20791" y="3125606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6A06814-59A1-40AE-A714-F49F313F10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67133" y="3414887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F0B87B8-7BF8-4BB0-8629-C6CAB13C302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10222" y="3375989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44BAC44-DF4B-4B25-9F8E-836A2E38D4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9658" y="4071999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8C3C7C6B-3FF1-4CE3-87EF-E62A0C7EDD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14570" y="3698029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81AA363-7FB5-4E58-8B1E-F704E9FF5D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72881" y="2116614"/>
              <a:ext cx="102418" cy="102420"/>
            </a:xfrm>
            <a:prstGeom prst="ellipse">
              <a:avLst/>
            </a:prstGeom>
            <a:solidFill>
              <a:srgbClr val="01A1DD"/>
            </a:solidFill>
            <a:ln w="285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400"/>
              <a:endParaRPr lang="en-US" sz="1100" b="1" kern="0" dirty="0">
                <a:solidFill>
                  <a:srgbClr val="FF0000"/>
                </a:solidFill>
                <a:latin typeface="Arial"/>
              </a:endParaRP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4B71C25-0BAD-4936-8D41-62151CAEFE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6656" y="2248423"/>
              <a:ext cx="5053928" cy="2510101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FAA7357-57EE-4B12-AAFB-D4F1A38CFD71}"/>
              </a:ext>
            </a:extLst>
          </p:cNvPr>
          <p:cNvGrpSpPr/>
          <p:nvPr/>
        </p:nvGrpSpPr>
        <p:grpSpPr>
          <a:xfrm>
            <a:off x="7369502" y="1529776"/>
            <a:ext cx="1774498" cy="591055"/>
            <a:chOff x="7369502" y="1529776"/>
            <a:chExt cx="1774498" cy="591055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A10B07C-20EB-41F0-BD73-587245272AF1}"/>
                </a:ext>
              </a:extLst>
            </p:cNvPr>
            <p:cNvCxnSpPr>
              <a:cxnSpLocks/>
            </p:cNvCxnSpPr>
            <p:nvPr/>
          </p:nvCxnSpPr>
          <p:spPr>
            <a:xfrm>
              <a:off x="7369502" y="1663971"/>
              <a:ext cx="329856" cy="0"/>
            </a:xfrm>
            <a:prstGeom prst="line">
              <a:avLst/>
            </a:prstGeom>
            <a:ln w="28575">
              <a:solidFill>
                <a:srgbClr val="C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 Box 307">
              <a:extLst>
                <a:ext uri="{FF2B5EF4-FFF2-40B4-BE49-F238E27FC236}">
                  <a16:creationId xmlns:a16="http://schemas.microsoft.com/office/drawing/2014/main" id="{B19AA1E6-0C9F-4D9A-AB8F-315776664A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43163" y="1529776"/>
              <a:ext cx="1396971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cs typeface="Calibri"/>
                </a:rPr>
                <a:t>Unregularized model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49D615-1D8F-4A7D-B7A0-2F84FC874B16}"/>
                </a:ext>
              </a:extLst>
            </p:cNvPr>
            <p:cNvCxnSpPr>
              <a:cxnSpLocks/>
            </p:cNvCxnSpPr>
            <p:nvPr/>
          </p:nvCxnSpPr>
          <p:spPr>
            <a:xfrm>
              <a:off x="7369502" y="1997861"/>
              <a:ext cx="329856" cy="0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 Box 307">
              <a:extLst>
                <a:ext uri="{FF2B5EF4-FFF2-40B4-BE49-F238E27FC236}">
                  <a16:creationId xmlns:a16="http://schemas.microsoft.com/office/drawing/2014/main" id="{A5B53EFE-B07A-41B4-9C62-682EC53F2F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47029" y="1859221"/>
              <a:ext cx="1396971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cs typeface="Calibri"/>
                </a:rPr>
                <a:t>Regularized 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13892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8C2966-C11E-472D-A8E8-A8FD3BE00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29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DD1F0-290B-4A62-929C-7D506A815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different types of algorithms that produce the type of outcome you require. </a:t>
            </a:r>
          </a:p>
          <a:p>
            <a:r>
              <a:rPr lang="en-US" dirty="0"/>
              <a:t>Tune them and compare their performance.</a:t>
            </a:r>
          </a:p>
          <a:p>
            <a:r>
              <a:rPr lang="en-US" dirty="0"/>
              <a:t>Select one that performs the best or best meets your requirements.</a:t>
            </a:r>
          </a:p>
          <a:p>
            <a:r>
              <a:rPr lang="en-US" dirty="0"/>
              <a:t>In some cases best results are achieved using multiple algorithms in combination, processing the data in stages.</a:t>
            </a:r>
          </a:p>
          <a:p>
            <a:r>
              <a:rPr lang="en-US" dirty="0"/>
              <a:t>For example:</a:t>
            </a:r>
          </a:p>
          <a:p>
            <a:pPr lvl="1"/>
            <a:r>
              <a:rPr lang="en-US" dirty="0"/>
              <a:t>Use one algorithm to perform dimensionality reduction on the dataset.</a:t>
            </a:r>
          </a:p>
          <a:p>
            <a:pPr lvl="1"/>
            <a:r>
              <a:rPr lang="en-US" dirty="0"/>
              <a:t>Use another algorithm to make predictions.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C4CCA3-7B07-4B91-8751-43B386364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in Combination</a:t>
            </a:r>
          </a:p>
        </p:txBody>
      </p:sp>
    </p:spTree>
    <p:extLst>
      <p:ext uri="{BB962C8B-B14F-4D97-AF65-F5344CB8AC3E}">
        <p14:creationId xmlns:p14="http://schemas.microsoft.com/office/powerpoint/2010/main" val="200644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3767D-6521-46A1-88E3-E9B4940D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EB006-2CE1-43E1-BAF9-821CB9357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Problems addressed through machine learning</a:t>
            </a:r>
          </a:p>
          <a:p>
            <a:pPr lvl="1"/>
            <a:r>
              <a:rPr lang="en-US" dirty="0"/>
              <a:t>May be too complex to accomplish through traditional computer programming methods</a:t>
            </a:r>
          </a:p>
          <a:p>
            <a:pPr lvl="1"/>
            <a:r>
              <a:rPr lang="en-US" dirty="0"/>
              <a:t>Are typically solved through a process of systematic experimentation</a:t>
            </a:r>
          </a:p>
          <a:p>
            <a:r>
              <a:rPr lang="en-US" dirty="0"/>
              <a:t>Design of Experiments (DOE, DOX, or Experimental Design) approach</a:t>
            </a:r>
          </a:p>
          <a:p>
            <a:pPr lvl="1"/>
            <a:r>
              <a:rPr lang="en-US" dirty="0"/>
              <a:t>Used by data analysts, medical researchers, and others</a:t>
            </a:r>
          </a:p>
          <a:p>
            <a:pPr lvl="1"/>
            <a:r>
              <a:rPr lang="en-US" dirty="0"/>
              <a:t>Begin with a hypothesis</a:t>
            </a:r>
          </a:p>
          <a:p>
            <a:pPr lvl="1"/>
            <a:r>
              <a:rPr lang="en-US" dirty="0"/>
              <a:t>Change variables </a:t>
            </a:r>
            <a:r>
              <a:rPr lang="en-US" i="1" dirty="0"/>
              <a:t>you can control </a:t>
            </a:r>
            <a:r>
              <a:rPr lang="en-US" dirty="0"/>
              <a:t>to see their impact on variables you </a:t>
            </a:r>
            <a:r>
              <a:rPr lang="en-US" i="1" dirty="0"/>
              <a:t>can't directly control</a:t>
            </a:r>
            <a:endParaRPr lang="en-US" dirty="0"/>
          </a:p>
          <a:p>
            <a:pPr lvl="2"/>
            <a:r>
              <a:rPr lang="en-US" dirty="0"/>
              <a:t>Variables you can control—Also called independent variables, input variables, predictor variables</a:t>
            </a:r>
          </a:p>
          <a:p>
            <a:pPr lvl="2"/>
            <a:r>
              <a:rPr lang="en-US" dirty="0"/>
              <a:t>Variables you don't control—Also called dependent variables, output variables, response variables</a:t>
            </a:r>
          </a:p>
          <a:p>
            <a:r>
              <a:rPr lang="en-US" dirty="0"/>
              <a:t>Through this type of experimentation, you might:</a:t>
            </a:r>
          </a:p>
          <a:p>
            <a:pPr lvl="1"/>
            <a:r>
              <a:rPr lang="en-US" dirty="0"/>
              <a:t>Determine which combination of independent variables will produce the best model for your needs</a:t>
            </a:r>
          </a:p>
          <a:p>
            <a:pPr lvl="1"/>
            <a:r>
              <a:rPr lang="en-US" dirty="0"/>
              <a:t>Select the best machine learning algorithm for your needs</a:t>
            </a:r>
          </a:p>
          <a:p>
            <a:pPr lvl="1"/>
            <a:r>
              <a:rPr lang="en-US" dirty="0"/>
              <a:t>Adjust settings of the learning algorithm to optimize its performance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263B0C-4BBB-46FD-85ED-4DA86DD7D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Experiments</a:t>
            </a:r>
          </a:p>
        </p:txBody>
      </p:sp>
    </p:spTree>
    <p:extLst>
      <p:ext uri="{BB962C8B-B14F-4D97-AF65-F5344CB8AC3E}">
        <p14:creationId xmlns:p14="http://schemas.microsoft.com/office/powerpoint/2010/main" val="25067771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C3649F-90D5-4A54-9876-C3CCC63B1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AA6A1-74A8-42C5-B822-2FA4D8005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your processing hardware (CPUs and GPUs) requires to train and run a model:</a:t>
            </a:r>
          </a:p>
          <a:p>
            <a:pPr lvl="1"/>
            <a:r>
              <a:rPr lang="en-US" dirty="0"/>
              <a:t>May not be much of a concern with small datasets </a:t>
            </a:r>
          </a:p>
          <a:p>
            <a:pPr lvl="1"/>
            <a:r>
              <a:rPr lang="en-US" dirty="0"/>
              <a:t>Real world datasets can be huge and complex, taking hours or even days to be processed</a:t>
            </a:r>
          </a:p>
          <a:p>
            <a:r>
              <a:rPr lang="en-US" dirty="0"/>
              <a:t>More capable hardware may be part of the solution.</a:t>
            </a:r>
          </a:p>
          <a:p>
            <a:r>
              <a:rPr lang="en-US" dirty="0"/>
              <a:t>But it's easy to waste money on hardware that is not necessary, when you can improve efficiency through other means.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FC6E11-FE0D-4C24-88A0-BC899F48F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Efficiency</a:t>
            </a:r>
          </a:p>
        </p:txBody>
      </p:sp>
    </p:spTree>
    <p:extLst>
      <p:ext uri="{BB962C8B-B14F-4D97-AF65-F5344CB8AC3E}">
        <p14:creationId xmlns:p14="http://schemas.microsoft.com/office/powerpoint/2010/main" val="25716332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watch&#10;&#10;Description automatically generated">
            <a:extLst>
              <a:ext uri="{FF2B5EF4-FFF2-40B4-BE49-F238E27FC236}">
                <a16:creationId xmlns:a16="http://schemas.microsoft.com/office/drawing/2014/main" id="{5B546906-FEF5-4714-A942-EAF7C08B5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6689" y="3700463"/>
            <a:ext cx="3937311" cy="315753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36CAB0-2B00-4304-AA62-5E7973895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23DF6-5D66-4EDA-B293-626CB0EE6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realistic performance requirements.</a:t>
            </a:r>
          </a:p>
          <a:p>
            <a:r>
              <a:rPr lang="en-US" dirty="0"/>
              <a:t>Avoid unnecessary complexity. </a:t>
            </a:r>
          </a:p>
          <a:p>
            <a:r>
              <a:rPr lang="en-US" dirty="0"/>
              <a:t>Employ appropriate math and logic techniques.</a:t>
            </a:r>
          </a:p>
          <a:p>
            <a:r>
              <a:rPr lang="en-US" dirty="0"/>
              <a:t>Learn through experimentation.</a:t>
            </a:r>
          </a:p>
          <a:p>
            <a:r>
              <a:rPr lang="en-US" dirty="0"/>
              <a:t>Select the right hardware.</a:t>
            </a:r>
          </a:p>
          <a:p>
            <a:r>
              <a:rPr lang="en-US" dirty="0"/>
              <a:t>Improve the structure of your datasets.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4B01B3-6F5B-4D4B-BC38-627E86C20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 the Time Needed for Processing</a:t>
            </a:r>
          </a:p>
        </p:txBody>
      </p:sp>
    </p:spTree>
    <p:extLst>
      <p:ext uri="{BB962C8B-B14F-4D97-AF65-F5344CB8AC3E}">
        <p14:creationId xmlns:p14="http://schemas.microsoft.com/office/powerpoint/2010/main" val="432812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C0E53F-D801-4666-BDA3-C5C2EB614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530C0-265E-40C3-9521-492E4C9AD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now test the model again, to see whether the adjustments you made to the datasets will improve the results.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DD0391D-E998-4E1A-ADA4-80B66DCED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Refitting and Testing the Model</a:t>
            </a:r>
          </a:p>
        </p:txBody>
      </p:sp>
    </p:spTree>
    <p:extLst>
      <p:ext uri="{BB962C8B-B14F-4D97-AF65-F5344CB8AC3E}">
        <p14:creationId xmlns:p14="http://schemas.microsoft.com/office/powerpoint/2010/main" val="30901295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C0A7B-7EB6-4486-AD7D-99383DA40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Round Two Improvements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A8E7A0-78C1-4AF8-919C-3AA4D0411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33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97083-9592-4702-9F57-BA8FA528D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83"/>
          <a:stretch/>
        </p:blipFill>
        <p:spPr>
          <a:xfrm>
            <a:off x="4920034" y="2447158"/>
            <a:ext cx="3305659" cy="2004324"/>
          </a:xfrm>
          <a:prstGeom prst="rect">
            <a:avLst/>
          </a:prstGeom>
        </p:spPr>
      </p:pic>
      <p:sp>
        <p:nvSpPr>
          <p:cNvPr id="5" name="Rounded Rectangle 143">
            <a:extLst>
              <a:ext uri="{FF2B5EF4-FFF2-40B4-BE49-F238E27FC236}">
                <a16:creationId xmlns:a16="http://schemas.microsoft.com/office/drawing/2014/main" id="{E4E0E3A6-E3DB-45C0-8D0B-2D6991777B95}"/>
              </a:ext>
            </a:extLst>
          </p:cNvPr>
          <p:cNvSpPr/>
          <p:nvPr/>
        </p:nvSpPr>
        <p:spPr>
          <a:xfrm>
            <a:off x="5374704" y="1835035"/>
            <a:ext cx="2231229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Round Two Predictions</a:t>
            </a:r>
          </a:p>
        </p:txBody>
      </p:sp>
      <p:sp>
        <p:nvSpPr>
          <p:cNvPr id="6" name="Rounded Rectangle 143">
            <a:extLst>
              <a:ext uri="{FF2B5EF4-FFF2-40B4-BE49-F238E27FC236}">
                <a16:creationId xmlns:a16="http://schemas.microsoft.com/office/drawing/2014/main" id="{B9CDFC2A-1AC1-471F-8176-B08D09575269}"/>
              </a:ext>
            </a:extLst>
          </p:cNvPr>
          <p:cNvSpPr/>
          <p:nvPr/>
        </p:nvSpPr>
        <p:spPr>
          <a:xfrm>
            <a:off x="1444353" y="1835035"/>
            <a:ext cx="2231229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Round One Predictions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74A46F0-1DB6-4B60-B216-B40E392778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102"/>
          <a:stretch/>
        </p:blipFill>
        <p:spPr>
          <a:xfrm>
            <a:off x="754739" y="2447158"/>
            <a:ext cx="3610458" cy="200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5814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0260B9-738D-4280-B1EA-1C7736E6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15B821-9124-4FF2-B801-A738E5D79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303D3B8-C51F-4AC6-9386-D36A5E94647E}"/>
              </a:ext>
            </a:extLst>
          </p:cNvPr>
          <p:cNvSpPr/>
          <p:nvPr/>
        </p:nvSpPr>
        <p:spPr>
          <a:xfrm>
            <a:off x="272885" y="3598097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Machine Learning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9EA6ACB-26BE-477B-B1A1-85B16F963F4B}"/>
              </a:ext>
            </a:extLst>
          </p:cNvPr>
          <p:cNvSpPr/>
          <p:nvPr/>
        </p:nvSpPr>
        <p:spPr>
          <a:xfrm>
            <a:off x="1854035" y="3600475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Unsupervised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3C8A6DE-BD89-4976-892E-72E0D0241BE3}"/>
              </a:ext>
            </a:extLst>
          </p:cNvPr>
          <p:cNvSpPr/>
          <p:nvPr/>
        </p:nvSpPr>
        <p:spPr>
          <a:xfrm>
            <a:off x="1854035" y="2121053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Supervised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CFCC13A-8349-448A-A793-3A67D44988CF}"/>
              </a:ext>
            </a:extLst>
          </p:cNvPr>
          <p:cNvSpPr/>
          <p:nvPr/>
        </p:nvSpPr>
        <p:spPr>
          <a:xfrm>
            <a:off x="1854035" y="5498566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Reinforcement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A1404B5-F620-4E4A-AFF1-2BAFACA77FBA}"/>
              </a:ext>
            </a:extLst>
          </p:cNvPr>
          <p:cNvSpPr/>
          <p:nvPr/>
        </p:nvSpPr>
        <p:spPr>
          <a:xfrm>
            <a:off x="3427668" y="2628707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Classification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F68D48D-2EC4-44DB-995D-9F7141725D35}"/>
              </a:ext>
            </a:extLst>
          </p:cNvPr>
          <p:cNvSpPr/>
          <p:nvPr/>
        </p:nvSpPr>
        <p:spPr>
          <a:xfrm>
            <a:off x="3427668" y="3496156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Clustering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6C073DC-C789-4ADC-952F-1899A6660FF2}"/>
              </a:ext>
            </a:extLst>
          </p:cNvPr>
          <p:cNvSpPr/>
          <p:nvPr/>
        </p:nvSpPr>
        <p:spPr>
          <a:xfrm>
            <a:off x="3427668" y="1499152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Regression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D268E72-BAB1-412F-B381-FD30174D37E1}"/>
              </a:ext>
            </a:extLst>
          </p:cNvPr>
          <p:cNvSpPr/>
          <p:nvPr/>
        </p:nvSpPr>
        <p:spPr>
          <a:xfrm>
            <a:off x="3427668" y="4579068"/>
            <a:ext cx="1295401" cy="609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r>
              <a:rPr lang="en-US" sz="1100" b="1" kern="0" dirty="0">
                <a:latin typeface="Arial"/>
              </a:rPr>
              <a:t>Dimensionality Reduction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B26F9014-2691-4D61-AB90-270243A4D8CB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1568286" y="3902897"/>
            <a:ext cx="285749" cy="190046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D6E846F9-19B7-4DDE-BBAE-08287CCDAA4E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1568286" y="2425853"/>
            <a:ext cx="285749" cy="1477044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D9C3330F-B2C9-428F-AB75-3FD9D2248812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3149436" y="2425853"/>
            <a:ext cx="278232" cy="507654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CD93EA3-DF2A-4A57-8E9A-75416DD56A29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3149436" y="1803952"/>
            <a:ext cx="278232" cy="62190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2BF82F3F-7620-4CCC-AA9A-0172C2F1071F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 flipV="1">
            <a:off x="3149436" y="3800956"/>
            <a:ext cx="278232" cy="10431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F31AC632-83E6-4657-A4EA-D027C3B3A353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3149436" y="3905275"/>
            <a:ext cx="278232" cy="978593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080582-1435-4774-B3BD-80DF58EE43B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1568286" y="3902897"/>
            <a:ext cx="285749" cy="2378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5E8116B6-20EC-44DD-B4C6-EED794187212}"/>
              </a:ext>
            </a:extLst>
          </p:cNvPr>
          <p:cNvSpPr/>
          <p:nvPr/>
        </p:nvSpPr>
        <p:spPr>
          <a:xfrm>
            <a:off x="4597234" y="3496156"/>
            <a:ext cx="2305393" cy="609600"/>
          </a:xfrm>
          <a:prstGeom prst="rect">
            <a:avLst/>
          </a:pr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F817A64-59E7-446E-9955-7FDCDCAB4EF5}"/>
              </a:ext>
            </a:extLst>
          </p:cNvPr>
          <p:cNvSpPr/>
          <p:nvPr/>
        </p:nvSpPr>
        <p:spPr>
          <a:xfrm>
            <a:off x="4597234" y="4579068"/>
            <a:ext cx="2305393" cy="609600"/>
          </a:xfrm>
          <a:prstGeom prst="rect">
            <a:avLst/>
          </a:pr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2755177-6D2B-4A9E-A18A-8C97E7F3D9AE}"/>
              </a:ext>
            </a:extLst>
          </p:cNvPr>
          <p:cNvSpPr/>
          <p:nvPr/>
        </p:nvSpPr>
        <p:spPr>
          <a:xfrm>
            <a:off x="7010400" y="1756369"/>
            <a:ext cx="1743019" cy="1212223"/>
          </a:xfrm>
          <a:prstGeom prst="roundRect">
            <a:avLst>
              <a:gd name="adj" fmla="val 2887"/>
            </a:avLst>
          </a:prstGeom>
          <a:solidFill>
            <a:srgbClr val="EEEEEE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Decision Tree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Naive Bayes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Support Vector Machine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Random Forest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AdaBoost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Gradient Boosting Trees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K-Nearest Neighbor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EAF026A-34B1-499F-9849-32F466D19328}"/>
              </a:ext>
            </a:extLst>
          </p:cNvPr>
          <p:cNvSpPr/>
          <p:nvPr/>
        </p:nvSpPr>
        <p:spPr>
          <a:xfrm>
            <a:off x="7010400" y="3012105"/>
            <a:ext cx="1743019" cy="236692"/>
          </a:xfrm>
          <a:prstGeom prst="roundRect">
            <a:avLst/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Logistic Regression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54DEB62-85A9-4F15-93F1-F6BE53BFDAEC}"/>
              </a:ext>
            </a:extLst>
          </p:cNvPr>
          <p:cNvSpPr/>
          <p:nvPr/>
        </p:nvSpPr>
        <p:spPr>
          <a:xfrm>
            <a:off x="7010400" y="1486277"/>
            <a:ext cx="1743019" cy="236692"/>
          </a:xfrm>
          <a:prstGeom prst="roundRect">
            <a:avLst/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Linear Regression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E24438F-7716-4856-98CD-A1FA898104E6}"/>
              </a:ext>
            </a:extLst>
          </p:cNvPr>
          <p:cNvSpPr/>
          <p:nvPr/>
        </p:nvSpPr>
        <p:spPr>
          <a:xfrm>
            <a:off x="7010400" y="3459425"/>
            <a:ext cx="1743019" cy="680281"/>
          </a:xfrm>
          <a:prstGeom prst="roundRect">
            <a:avLst>
              <a:gd name="adj" fmla="val 5098"/>
            </a:avLst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K-means Clustering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Gaussian Mixture Model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Hierarchical Clustering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Recommender System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81383ED-428E-4E45-9D94-C62998B340C9}"/>
              </a:ext>
            </a:extLst>
          </p:cNvPr>
          <p:cNvSpPr/>
          <p:nvPr/>
        </p:nvSpPr>
        <p:spPr>
          <a:xfrm>
            <a:off x="7010400" y="4579068"/>
            <a:ext cx="1743019" cy="236692"/>
          </a:xfrm>
          <a:prstGeom prst="roundRect">
            <a:avLst/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PCA/T-SNE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E7B6A17-CCDE-4E8C-A7C3-67B4311E12C9}"/>
              </a:ext>
            </a:extLst>
          </p:cNvPr>
          <p:cNvSpPr/>
          <p:nvPr/>
        </p:nvSpPr>
        <p:spPr>
          <a:xfrm>
            <a:off x="4597234" y="1491139"/>
            <a:ext cx="2306636" cy="1406923"/>
          </a:xfrm>
          <a:custGeom>
            <a:avLst/>
            <a:gdLst>
              <a:gd name="connsiteX0" fmla="*/ 0 w 2783482"/>
              <a:gd name="connsiteY0" fmla="*/ 0 h 1343549"/>
              <a:gd name="connsiteX1" fmla="*/ 2781981 w 2783482"/>
              <a:gd name="connsiteY1" fmla="*/ 0 h 1343549"/>
              <a:gd name="connsiteX2" fmla="*/ 2781981 w 2783482"/>
              <a:gd name="connsiteY2" fmla="*/ 8852 h 1343549"/>
              <a:gd name="connsiteX3" fmla="*/ 2781982 w 2783482"/>
              <a:gd name="connsiteY3" fmla="*/ 8852 h 1343549"/>
              <a:gd name="connsiteX4" fmla="*/ 2781982 w 2783482"/>
              <a:gd name="connsiteY4" fmla="*/ 507093 h 1343549"/>
              <a:gd name="connsiteX5" fmla="*/ 2783482 w 2783482"/>
              <a:gd name="connsiteY5" fmla="*/ 1343549 h 1343549"/>
              <a:gd name="connsiteX6" fmla="*/ 2177875 w 2783482"/>
              <a:gd name="connsiteY6" fmla="*/ 714178 h 1343549"/>
              <a:gd name="connsiteX7" fmla="*/ 2084577 w 2783482"/>
              <a:gd name="connsiteY7" fmla="*/ 618452 h 1343549"/>
              <a:gd name="connsiteX8" fmla="*/ 0 w 2783482"/>
              <a:gd name="connsiteY8" fmla="*/ 618452 h 1343549"/>
              <a:gd name="connsiteX9" fmla="*/ 0 w 2783482"/>
              <a:gd name="connsiteY9" fmla="*/ 507360 h 1343549"/>
              <a:gd name="connsiteX10" fmla="*/ 0 w 2783482"/>
              <a:gd name="connsiteY10" fmla="*/ 8852 h 1343549"/>
              <a:gd name="connsiteX0" fmla="*/ 0 w 2783482"/>
              <a:gd name="connsiteY0" fmla="*/ 0 h 1406923"/>
              <a:gd name="connsiteX1" fmla="*/ 2781981 w 2783482"/>
              <a:gd name="connsiteY1" fmla="*/ 0 h 1406923"/>
              <a:gd name="connsiteX2" fmla="*/ 2781981 w 2783482"/>
              <a:gd name="connsiteY2" fmla="*/ 8852 h 1406923"/>
              <a:gd name="connsiteX3" fmla="*/ 2781982 w 2783482"/>
              <a:gd name="connsiteY3" fmla="*/ 8852 h 1406923"/>
              <a:gd name="connsiteX4" fmla="*/ 2781982 w 2783482"/>
              <a:gd name="connsiteY4" fmla="*/ 507093 h 1406923"/>
              <a:gd name="connsiteX5" fmla="*/ 2783482 w 2783482"/>
              <a:gd name="connsiteY5" fmla="*/ 1406923 h 1406923"/>
              <a:gd name="connsiteX6" fmla="*/ 2177875 w 2783482"/>
              <a:gd name="connsiteY6" fmla="*/ 714178 h 1406923"/>
              <a:gd name="connsiteX7" fmla="*/ 2084577 w 2783482"/>
              <a:gd name="connsiteY7" fmla="*/ 618452 h 1406923"/>
              <a:gd name="connsiteX8" fmla="*/ 0 w 2783482"/>
              <a:gd name="connsiteY8" fmla="*/ 618452 h 1406923"/>
              <a:gd name="connsiteX9" fmla="*/ 0 w 2783482"/>
              <a:gd name="connsiteY9" fmla="*/ 507360 h 1406923"/>
              <a:gd name="connsiteX10" fmla="*/ 0 w 2783482"/>
              <a:gd name="connsiteY10" fmla="*/ 8852 h 1406923"/>
              <a:gd name="connsiteX11" fmla="*/ 0 w 2783482"/>
              <a:gd name="connsiteY11" fmla="*/ 0 h 1406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83482" h="1406923">
                <a:moveTo>
                  <a:pt x="0" y="0"/>
                </a:moveTo>
                <a:lnTo>
                  <a:pt x="2781981" y="0"/>
                </a:lnTo>
                <a:lnTo>
                  <a:pt x="2781981" y="8852"/>
                </a:lnTo>
                <a:lnTo>
                  <a:pt x="2781982" y="8852"/>
                </a:lnTo>
                <a:lnTo>
                  <a:pt x="2781982" y="507093"/>
                </a:lnTo>
                <a:cubicBezTo>
                  <a:pt x="2782482" y="785912"/>
                  <a:pt x="2782982" y="1128104"/>
                  <a:pt x="2783482" y="1406923"/>
                </a:cubicBezTo>
                <a:cubicBezTo>
                  <a:pt x="2582283" y="1203822"/>
                  <a:pt x="2379744" y="923968"/>
                  <a:pt x="2177875" y="714178"/>
                </a:cubicBezTo>
                <a:lnTo>
                  <a:pt x="2084577" y="618452"/>
                </a:lnTo>
                <a:lnTo>
                  <a:pt x="0" y="618452"/>
                </a:lnTo>
                <a:lnTo>
                  <a:pt x="0" y="507360"/>
                </a:lnTo>
                <a:lnTo>
                  <a:pt x="0" y="885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8D07F8-7998-41B7-89D3-BB660721E724}"/>
              </a:ext>
            </a:extLst>
          </p:cNvPr>
          <p:cNvSpPr/>
          <p:nvPr/>
        </p:nvSpPr>
        <p:spPr>
          <a:xfrm flipV="1">
            <a:off x="4597234" y="1897143"/>
            <a:ext cx="2306636" cy="1343549"/>
          </a:xfrm>
          <a:custGeom>
            <a:avLst/>
            <a:gdLst>
              <a:gd name="connsiteX0" fmla="*/ 0 w 2783482"/>
              <a:gd name="connsiteY0" fmla="*/ 0 h 1343549"/>
              <a:gd name="connsiteX1" fmla="*/ 2781981 w 2783482"/>
              <a:gd name="connsiteY1" fmla="*/ 0 h 1343549"/>
              <a:gd name="connsiteX2" fmla="*/ 2781981 w 2783482"/>
              <a:gd name="connsiteY2" fmla="*/ 8852 h 1343549"/>
              <a:gd name="connsiteX3" fmla="*/ 2781982 w 2783482"/>
              <a:gd name="connsiteY3" fmla="*/ 8852 h 1343549"/>
              <a:gd name="connsiteX4" fmla="*/ 2781982 w 2783482"/>
              <a:gd name="connsiteY4" fmla="*/ 507093 h 1343549"/>
              <a:gd name="connsiteX5" fmla="*/ 2783482 w 2783482"/>
              <a:gd name="connsiteY5" fmla="*/ 1343549 h 1343549"/>
              <a:gd name="connsiteX6" fmla="*/ 2177875 w 2783482"/>
              <a:gd name="connsiteY6" fmla="*/ 714178 h 1343549"/>
              <a:gd name="connsiteX7" fmla="*/ 2084577 w 2783482"/>
              <a:gd name="connsiteY7" fmla="*/ 618452 h 1343549"/>
              <a:gd name="connsiteX8" fmla="*/ 0 w 2783482"/>
              <a:gd name="connsiteY8" fmla="*/ 618452 h 1343549"/>
              <a:gd name="connsiteX9" fmla="*/ 0 w 2783482"/>
              <a:gd name="connsiteY9" fmla="*/ 507360 h 1343549"/>
              <a:gd name="connsiteX10" fmla="*/ 0 w 2783482"/>
              <a:gd name="connsiteY10" fmla="*/ 8852 h 1343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83482" h="1343549">
                <a:moveTo>
                  <a:pt x="0" y="0"/>
                </a:moveTo>
                <a:lnTo>
                  <a:pt x="2781981" y="0"/>
                </a:lnTo>
                <a:lnTo>
                  <a:pt x="2781981" y="8852"/>
                </a:lnTo>
                <a:lnTo>
                  <a:pt x="2781982" y="8852"/>
                </a:lnTo>
                <a:lnTo>
                  <a:pt x="2781982" y="507093"/>
                </a:lnTo>
                <a:lnTo>
                  <a:pt x="2783482" y="1343549"/>
                </a:lnTo>
                <a:cubicBezTo>
                  <a:pt x="2582283" y="1140448"/>
                  <a:pt x="2379744" y="923968"/>
                  <a:pt x="2177875" y="714178"/>
                </a:cubicBezTo>
                <a:lnTo>
                  <a:pt x="2084577" y="618452"/>
                </a:lnTo>
                <a:lnTo>
                  <a:pt x="0" y="618452"/>
                </a:lnTo>
                <a:lnTo>
                  <a:pt x="0" y="507360"/>
                </a:lnTo>
                <a:lnTo>
                  <a:pt x="0" y="8852"/>
                </a:lnTo>
                <a:close/>
              </a:path>
            </a:pathLst>
          </a:cu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563AA09-F02C-46F0-8918-39752D83F0B7}"/>
              </a:ext>
            </a:extLst>
          </p:cNvPr>
          <p:cNvSpPr/>
          <p:nvPr/>
        </p:nvSpPr>
        <p:spPr>
          <a:xfrm>
            <a:off x="2920836" y="5496000"/>
            <a:ext cx="3981791" cy="609600"/>
          </a:xfrm>
          <a:prstGeom prst="rect">
            <a:avLst/>
          </a:prstGeom>
          <a:solidFill>
            <a:schemeClr val="bg1">
              <a:lumMod val="85000"/>
              <a:alpha val="26000"/>
            </a:schemeClr>
          </a:solidFill>
          <a:ln w="2857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94A909-5954-40CD-9E3A-0CDE16E002B6}"/>
              </a:ext>
            </a:extLst>
          </p:cNvPr>
          <p:cNvSpPr txBox="1"/>
          <p:nvPr/>
        </p:nvSpPr>
        <p:spPr>
          <a:xfrm>
            <a:off x="4882643" y="2602638"/>
            <a:ext cx="201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Identity fraud detection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Image classification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Diagnostics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469C9AB-6F54-442B-8587-9EDD5D66359F}"/>
              </a:ext>
            </a:extLst>
          </p:cNvPr>
          <p:cNvSpPr txBox="1"/>
          <p:nvPr/>
        </p:nvSpPr>
        <p:spPr>
          <a:xfrm>
            <a:off x="4882642" y="1462421"/>
            <a:ext cx="2019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Weather forecasting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Market forecasting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Predicting life expectancy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4433B8-02AC-4FD2-9920-523AE80106EF}"/>
              </a:ext>
            </a:extLst>
          </p:cNvPr>
          <p:cNvSpPr txBox="1"/>
          <p:nvPr/>
        </p:nvSpPr>
        <p:spPr>
          <a:xfrm>
            <a:off x="4882643" y="3476220"/>
            <a:ext cx="201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Recommender systems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Targeted marketing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Customer segmentation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CE8468A-0DD3-4F7F-B04D-C22F7CDF2BC3}"/>
              </a:ext>
            </a:extLst>
          </p:cNvPr>
          <p:cNvSpPr txBox="1"/>
          <p:nvPr/>
        </p:nvSpPr>
        <p:spPr>
          <a:xfrm>
            <a:off x="4882643" y="4579068"/>
            <a:ext cx="201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Big data visualization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Structure discovery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Feature elicitation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3D7391-27F6-4B0C-AC79-7B576DA17D32}"/>
              </a:ext>
            </a:extLst>
          </p:cNvPr>
          <p:cNvSpPr txBox="1"/>
          <p:nvPr/>
        </p:nvSpPr>
        <p:spPr>
          <a:xfrm>
            <a:off x="4882643" y="5477634"/>
            <a:ext cx="2019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Real time decisions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Robot navigation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200" dirty="0"/>
              <a:t>Learning tasks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76008F50-6CC2-452E-8D20-54FB7604724B}"/>
              </a:ext>
            </a:extLst>
          </p:cNvPr>
          <p:cNvSpPr/>
          <p:nvPr/>
        </p:nvSpPr>
        <p:spPr>
          <a:xfrm>
            <a:off x="7010400" y="5495999"/>
            <a:ext cx="1743019" cy="604945"/>
          </a:xfrm>
          <a:prstGeom prst="roundRect">
            <a:avLst>
              <a:gd name="adj" fmla="val 7821"/>
            </a:avLst>
          </a:prstGeom>
          <a:solidFill>
            <a:srgbClr val="F5F5F5"/>
          </a:solidFill>
          <a:ln w="285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Q-Learning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Sarsa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100" dirty="0"/>
              <a:t>DQN</a:t>
            </a:r>
          </a:p>
        </p:txBody>
      </p:sp>
      <p:sp>
        <p:nvSpPr>
          <p:cNvPr id="37" name="Rounded Rectangle 143">
            <a:extLst>
              <a:ext uri="{FF2B5EF4-FFF2-40B4-BE49-F238E27FC236}">
                <a16:creationId xmlns:a16="http://schemas.microsoft.com/office/drawing/2014/main" id="{15AE6ABE-7C5C-4B12-80DA-D2C6D9F29820}"/>
              </a:ext>
            </a:extLst>
          </p:cNvPr>
          <p:cNvSpPr/>
          <p:nvPr/>
        </p:nvSpPr>
        <p:spPr>
          <a:xfrm>
            <a:off x="1854034" y="1145361"/>
            <a:ext cx="1295401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lvl="0" algn="ctr" defTabSz="914400">
              <a:defRPr/>
            </a:pPr>
            <a:r>
              <a:rPr lang="en-US" sz="1300" b="1" kern="0" dirty="0">
                <a:solidFill>
                  <a:srgbClr val="FFFFFF"/>
                </a:solidFill>
                <a:cs typeface="Calibri"/>
              </a:rPr>
              <a:t>Learning mode</a:t>
            </a:r>
          </a:p>
        </p:txBody>
      </p:sp>
      <p:sp>
        <p:nvSpPr>
          <p:cNvPr id="38" name="Rounded Rectangle 143">
            <a:extLst>
              <a:ext uri="{FF2B5EF4-FFF2-40B4-BE49-F238E27FC236}">
                <a16:creationId xmlns:a16="http://schemas.microsoft.com/office/drawing/2014/main" id="{3B9BF76E-99D9-4811-BBF9-079FEF14BE73}"/>
              </a:ext>
            </a:extLst>
          </p:cNvPr>
          <p:cNvSpPr/>
          <p:nvPr/>
        </p:nvSpPr>
        <p:spPr>
          <a:xfrm>
            <a:off x="3426419" y="1145361"/>
            <a:ext cx="1295401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lvl="0" algn="ctr" defTabSz="914400">
              <a:defRPr/>
            </a:pPr>
            <a:r>
              <a:rPr lang="en-US" sz="1300" b="1" kern="0" dirty="0">
                <a:solidFill>
                  <a:srgbClr val="FFFFFF"/>
                </a:solidFill>
                <a:cs typeface="Calibri"/>
              </a:rPr>
              <a:t>Outcome</a:t>
            </a:r>
          </a:p>
        </p:txBody>
      </p:sp>
      <p:sp>
        <p:nvSpPr>
          <p:cNvPr id="39" name="Rounded Rectangle 143">
            <a:extLst>
              <a:ext uri="{FF2B5EF4-FFF2-40B4-BE49-F238E27FC236}">
                <a16:creationId xmlns:a16="http://schemas.microsoft.com/office/drawing/2014/main" id="{D50CDC95-1038-42A7-836C-493DA3CBA367}"/>
              </a:ext>
            </a:extLst>
          </p:cNvPr>
          <p:cNvSpPr/>
          <p:nvPr/>
        </p:nvSpPr>
        <p:spPr>
          <a:xfrm>
            <a:off x="4882642" y="1145361"/>
            <a:ext cx="2019985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lvl="0" algn="ctr" defTabSz="914400">
              <a:defRPr/>
            </a:pPr>
            <a:r>
              <a:rPr lang="en-US" sz="1300" b="1" kern="0" dirty="0">
                <a:solidFill>
                  <a:srgbClr val="FFFFFF"/>
                </a:solidFill>
                <a:cs typeface="Calibri"/>
              </a:rPr>
              <a:t>Use Case Examples</a:t>
            </a:r>
          </a:p>
        </p:txBody>
      </p:sp>
      <p:sp>
        <p:nvSpPr>
          <p:cNvPr id="40" name="Rounded Rectangle 143">
            <a:extLst>
              <a:ext uri="{FF2B5EF4-FFF2-40B4-BE49-F238E27FC236}">
                <a16:creationId xmlns:a16="http://schemas.microsoft.com/office/drawing/2014/main" id="{3B3602B0-9575-4A90-8A82-297B4CCB1066}"/>
              </a:ext>
            </a:extLst>
          </p:cNvPr>
          <p:cNvSpPr/>
          <p:nvPr/>
        </p:nvSpPr>
        <p:spPr>
          <a:xfrm>
            <a:off x="7010400" y="1145361"/>
            <a:ext cx="1745404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lvl="0" algn="ctr" defTabSz="914400">
              <a:defRPr/>
            </a:pPr>
            <a:r>
              <a:rPr lang="en-US" sz="1300" b="1" kern="0" dirty="0">
                <a:solidFill>
                  <a:srgbClr val="FFFFFF"/>
                </a:solidFill>
                <a:cs typeface="Calibri"/>
              </a:rPr>
              <a:t>Algorithm Examples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F2A0CBE-10D7-4177-A5C5-EFE1B639B870}"/>
              </a:ext>
            </a:extLst>
          </p:cNvPr>
          <p:cNvSpPr/>
          <p:nvPr/>
        </p:nvSpPr>
        <p:spPr>
          <a:xfrm>
            <a:off x="7028155" y="2246051"/>
            <a:ext cx="1219200" cy="239697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algn="ctr" defTabSz="914400"/>
            <a:endParaRPr lang="en-US" sz="1100" b="1" kern="0" dirty="0">
              <a:solidFill>
                <a:srgbClr val="FF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11093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F5E2C4A-D992-4398-BB33-CC51447E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935" y="4007446"/>
            <a:ext cx="4412202" cy="26599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466014A-E42D-4F91-912B-1A1A860B8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1663" y="1175525"/>
            <a:ext cx="4460485" cy="26717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F39F85-7F3A-4C78-A0E1-64A04CC9E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Improved Predictions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F7B229-0FC0-4108-A278-EC899D4F9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35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EDC9A2-BF75-4FF1-A03C-6927D4207C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2483"/>
          <a:stretch/>
        </p:blipFill>
        <p:spPr>
          <a:xfrm>
            <a:off x="1078312" y="1656915"/>
            <a:ext cx="2362485" cy="1432448"/>
          </a:xfrm>
          <a:prstGeom prst="rect">
            <a:avLst/>
          </a:prstGeom>
        </p:spPr>
      </p:pic>
      <p:sp>
        <p:nvSpPr>
          <p:cNvPr id="10" name="Rounded Rectangle 143">
            <a:extLst>
              <a:ext uri="{FF2B5EF4-FFF2-40B4-BE49-F238E27FC236}">
                <a16:creationId xmlns:a16="http://schemas.microsoft.com/office/drawing/2014/main" id="{BE482B00-78EC-4962-83C6-E6EE2D9C7255}"/>
              </a:ext>
            </a:extLst>
          </p:cNvPr>
          <p:cNvSpPr/>
          <p:nvPr/>
        </p:nvSpPr>
        <p:spPr>
          <a:xfrm>
            <a:off x="1007446" y="4079031"/>
            <a:ext cx="2231229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Random Forest</a:t>
            </a:r>
          </a:p>
        </p:txBody>
      </p:sp>
      <p:sp>
        <p:nvSpPr>
          <p:cNvPr id="11" name="Rounded Rectangle 143">
            <a:extLst>
              <a:ext uri="{FF2B5EF4-FFF2-40B4-BE49-F238E27FC236}">
                <a16:creationId xmlns:a16="http://schemas.microsoft.com/office/drawing/2014/main" id="{8E01B4F4-D1D1-4F52-BE19-D54377CEDBCB}"/>
              </a:ext>
            </a:extLst>
          </p:cNvPr>
          <p:cNvSpPr/>
          <p:nvPr/>
        </p:nvSpPr>
        <p:spPr>
          <a:xfrm>
            <a:off x="1007446" y="1235262"/>
            <a:ext cx="2231229" cy="274638"/>
          </a:xfrm>
          <a:prstGeom prst="roundRect">
            <a:avLst/>
          </a:prstGeom>
          <a:solidFill>
            <a:srgbClr val="009DDC"/>
          </a:solidFill>
          <a:ln w="25400" cap="flat" cmpd="sng" algn="ctr">
            <a:noFill/>
            <a:prstDash val="solid"/>
          </a:ln>
          <a:effectLst>
            <a:outerShdw blurRad="38100" dist="25400" dir="2700000" sx="99000" sy="99000" algn="tl" rotWithShape="0">
              <a:prstClr val="black">
                <a:alpha val="75000"/>
              </a:prst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Linear Regression Round 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CB1941-54AF-42F7-B562-5AA739FE38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312" y="4503734"/>
            <a:ext cx="2239069" cy="141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6561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5E3A3F-B1FE-4F57-9349-94AB8436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t>36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674A6-CA34-42AF-A958-76CA1FE487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strategies might you employ when determining which algorithm you'll use initially?</a:t>
            </a:r>
          </a:p>
          <a:p>
            <a:r>
              <a:rPr lang="en-US" dirty="0"/>
              <a:t>What concerns do you have about bias in your own datasets?</a:t>
            </a:r>
          </a:p>
        </p:txBody>
      </p:sp>
    </p:spTree>
    <p:extLst>
      <p:ext uri="{BB962C8B-B14F-4D97-AF65-F5344CB8AC3E}">
        <p14:creationId xmlns:p14="http://schemas.microsoft.com/office/powerpoint/2010/main" val="4210355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018601-2280-4E91-8F09-7B459AA3D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BD386-0617-4767-8B8E-C93AFAC62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925" y="2310063"/>
            <a:ext cx="8460150" cy="3763478"/>
          </a:xfrm>
        </p:spPr>
        <p:txBody>
          <a:bodyPr/>
          <a:lstStyle/>
          <a:p>
            <a:r>
              <a:rPr lang="en-US" dirty="0"/>
              <a:t>Program the hypothesis to generate a function that produces the intended outcome.</a:t>
            </a:r>
          </a:p>
          <a:p>
            <a:r>
              <a:rPr lang="en-US" dirty="0"/>
              <a:t>Use the hypothesis for additional investigation, experimentation, and evaluation.</a:t>
            </a:r>
          </a:p>
          <a:p>
            <a:r>
              <a:rPr lang="en-US" dirty="0"/>
              <a:t>Improve upon the hypothesis through experimentation.</a:t>
            </a:r>
          </a:p>
          <a:p>
            <a:r>
              <a:rPr lang="en-US" dirty="0"/>
              <a:t>Train the hypothesis using a </a:t>
            </a:r>
            <a:r>
              <a:rPr lang="en-US" b="1" dirty="0"/>
              <a:t>sample </a:t>
            </a:r>
            <a:r>
              <a:rPr lang="en-US" dirty="0"/>
              <a:t>of historical data, which produces a model.</a:t>
            </a:r>
          </a:p>
          <a:p>
            <a:r>
              <a:rPr lang="en-US" dirty="0"/>
              <a:t>Test the model’s performance by trying it out on new data and evaluating results.</a:t>
            </a:r>
          </a:p>
          <a:p>
            <a:r>
              <a:rPr lang="en-US" dirty="0"/>
              <a:t>Refine the model through experimentation.</a:t>
            </a:r>
          </a:p>
          <a:p>
            <a:r>
              <a:rPr lang="en-US" dirty="0"/>
              <a:t>The finished solution is the </a:t>
            </a:r>
            <a:r>
              <a:rPr lang="en-US" b="1" dirty="0"/>
              <a:t>target function</a:t>
            </a:r>
            <a:r>
              <a:rPr lang="en-US" dirty="0"/>
              <a:t>, which you can use to find output data (answers) for inputs to real problems.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6691828-EBD5-4D93-9CD6-CC11641A6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pic>
        <p:nvPicPr>
          <p:cNvPr id="7" name="Picture 100" descr="book">
            <a:extLst>
              <a:ext uri="{FF2B5EF4-FFF2-40B4-BE49-F238E27FC236}">
                <a16:creationId xmlns:a16="http://schemas.microsoft.com/office/drawing/2014/main" id="{A6ACCE1C-72A0-49E5-A458-359DAC818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25" y="1247238"/>
            <a:ext cx="867375" cy="75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8216E8F8-93D7-40B4-AB90-64320DD3F1E0}"/>
              </a:ext>
            </a:extLst>
          </p:cNvPr>
          <p:cNvSpPr txBox="1">
            <a:spLocks/>
          </p:cNvSpPr>
          <p:nvPr/>
        </p:nvSpPr>
        <p:spPr>
          <a:xfrm>
            <a:off x="1484924" y="1272330"/>
            <a:ext cx="6999199" cy="67611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2pPr>
            <a:lvl3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3pPr>
            <a:lvl4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 smtClean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4pPr>
            <a:lvl5pPr marL="0" indent="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None/>
              <a:defRPr lang="en-US" sz="1800" kern="1200" dirty="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Hypothesis</a:t>
            </a:r>
            <a:r>
              <a:rPr lang="en-US" dirty="0"/>
              <a:t>: (Machine Learning) A candidate machine learning model that you create to test its performance, particularly whether it is able to produce the outcome that you require.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824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C106A9-2D1B-4A57-87B8-34A63CB90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EA285-63C9-4D4A-BFAE-49D2C50BD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 of machine learning is selecting the best model for the task.</a:t>
            </a:r>
          </a:p>
          <a:p>
            <a:r>
              <a:rPr lang="en-US" dirty="0"/>
              <a:t>You'll have to choose one model over others.</a:t>
            </a:r>
          </a:p>
          <a:p>
            <a:pPr lvl="1"/>
            <a:r>
              <a:rPr lang="en-US" dirty="0"/>
              <a:t>Usually the one with best estimated effectiveness when making predictions.</a:t>
            </a:r>
          </a:p>
          <a:p>
            <a:r>
              <a:rPr lang="en-US" dirty="0"/>
              <a:t>Effect could be real, or it could be due to statistical chance.</a:t>
            </a:r>
          </a:p>
          <a:p>
            <a:r>
              <a:rPr lang="en-US" dirty="0"/>
              <a:t>Hypothesis testing helps you determine which.</a:t>
            </a:r>
          </a:p>
          <a:p>
            <a:r>
              <a:rPr lang="en-US" dirty="0"/>
              <a:t>Focuses on null hypothesis (assumes no difference between models).</a:t>
            </a:r>
          </a:p>
          <a:p>
            <a:pPr lvl="1"/>
            <a:r>
              <a:rPr lang="en-US" dirty="0"/>
              <a:t>You may not have sufficient evidence to reject null hypothesis.</a:t>
            </a:r>
          </a:p>
          <a:p>
            <a:pPr lvl="1"/>
            <a:r>
              <a:rPr lang="en-US" dirty="0"/>
              <a:t>You may have sufficient evidence to reject null hypothesis.</a:t>
            </a:r>
          </a:p>
          <a:p>
            <a:r>
              <a:rPr lang="en-US" dirty="0"/>
              <a:t>Example: You train two models on same data; one model removes a feature.</a:t>
            </a:r>
          </a:p>
          <a:p>
            <a:pPr lvl="1"/>
            <a:r>
              <a:rPr lang="en-US" dirty="0"/>
              <a:t>Reduced model gives better result.</a:t>
            </a:r>
          </a:p>
          <a:p>
            <a:pPr lvl="1"/>
            <a:r>
              <a:rPr lang="en-US" dirty="0"/>
              <a:t>However, improvement may be due to probabilistic nature of algorithms.</a:t>
            </a:r>
          </a:p>
          <a:p>
            <a:pPr lvl="1"/>
            <a:r>
              <a:rPr lang="en-US" dirty="0"/>
              <a:t>You need to test the models to see if the difference is real (i.e., reject null hypothesis).</a:t>
            </a:r>
          </a:p>
          <a:p>
            <a:pPr lvl="1"/>
            <a:r>
              <a:rPr lang="en-US" dirty="0"/>
              <a:t>If you can't reject null hypothesis, you can't be confident the reduced model is truly better.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BBE702-F5F1-425C-BC28-897771B4C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Testing</a:t>
            </a:r>
          </a:p>
        </p:txBody>
      </p:sp>
    </p:spTree>
    <p:extLst>
      <p:ext uri="{BB962C8B-B14F-4D97-AF65-F5344CB8AC3E}">
        <p14:creationId xmlns:p14="http://schemas.microsoft.com/office/powerpoint/2010/main" val="3553766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CF5F30-0932-4FA3-9F98-CD69BF414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A9EFCA5-B9AC-4D9F-A373-A313726E4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Testing Methods (Slide 1 of 2)</a:t>
            </a:r>
          </a:p>
        </p:txBody>
      </p:sp>
      <p:graphicFrame>
        <p:nvGraphicFramePr>
          <p:cNvPr id="5" name="Group 23">
            <a:extLst>
              <a:ext uri="{FF2B5EF4-FFF2-40B4-BE49-F238E27FC236}">
                <a16:creationId xmlns:a16="http://schemas.microsoft.com/office/drawing/2014/main" id="{2E274731-5306-42FF-AFE6-65D7FE1F4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809177"/>
              </p:ext>
            </p:extLst>
          </p:nvPr>
        </p:nvGraphicFramePr>
        <p:xfrm>
          <a:off x="549735" y="1612392"/>
          <a:ext cx="8044529" cy="3633216"/>
        </p:xfrm>
        <a:graphic>
          <a:graphicData uri="http://schemas.openxmlformats.org/drawingml/2006/table">
            <a:tbl>
              <a:tblPr/>
              <a:tblGrid>
                <a:gridCol w="18629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15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/>
                          <a:cs typeface="Calibri"/>
                        </a:rPr>
                        <a:t>Testing Method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DDC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Calibri"/>
                        </a:rPr>
                        <a:t>Description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D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A/B test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Compares two values of same variable to determine most effective.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Example: Serving two different pages to customers to see what works best.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cs typeface="Calibri"/>
                        </a:rPr>
                        <a:t>Null hypothesis: Adding an extra UI widget has no effect on conversion rates.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sz="1400" b="1" i="1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z</a:t>
                      </a:r>
                      <a:r>
                        <a:rPr kumimoji="0" 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-test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Compares mean of two distributions.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Population standard deviation is known.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Example: Mean exam score is 76; sample of 40 students has a mean of 78.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Null hypothesis: Selected students have comparable exam scores to random sampling of students.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Most applicable when sample size &gt; 30.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sz="1400" b="1" i="1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t</a:t>
                      </a:r>
                      <a:r>
                        <a:rPr kumimoji="0" 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-test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Compares mean of two distributions.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Population standard deviation is not known.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Most applicable when sample size &lt; 30.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0175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48FB63-8270-4095-B154-1C11AB189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3EA4A24-46BC-470F-86EB-5D4787A9D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Testing Methods (Slide 2 of 2)</a:t>
            </a:r>
          </a:p>
        </p:txBody>
      </p:sp>
      <p:graphicFrame>
        <p:nvGraphicFramePr>
          <p:cNvPr id="5" name="Group 23">
            <a:extLst>
              <a:ext uri="{FF2B5EF4-FFF2-40B4-BE49-F238E27FC236}">
                <a16:creationId xmlns:a16="http://schemas.microsoft.com/office/drawing/2014/main" id="{E3FB9058-FFF7-4452-9E65-8DA1D6B6ED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495966"/>
              </p:ext>
            </p:extLst>
          </p:nvPr>
        </p:nvGraphicFramePr>
        <p:xfrm>
          <a:off x="549735" y="2014657"/>
          <a:ext cx="8044529" cy="2602992"/>
        </p:xfrm>
        <a:graphic>
          <a:graphicData uri="http://schemas.openxmlformats.org/drawingml/2006/table">
            <a:tbl>
              <a:tblPr/>
              <a:tblGrid>
                <a:gridCol w="18629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15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/>
                          <a:cs typeface="Calibri"/>
                        </a:rPr>
                        <a:t>Testing Method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DDC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Calibri"/>
                        </a:rPr>
                        <a:t>Description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D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ANOVA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Compares mean of three or more distributions.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Example: Test treatment on sample groups of patients.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Null hypothesis: Treatment has same effect on all groups.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Minimizes errors as compared to doing multiple </a:t>
                      </a:r>
                      <a:r>
                        <a:rPr kumimoji="0" lang="en-US" sz="1400" b="0" i="1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t</a:t>
                      </a: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-tests.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77421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sz="14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Chi-squared test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Compares effect of categorical variables.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Example: Does berry color affect whether or not it's poisonous?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If yes, variables are dependent.</a:t>
                      </a: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B0F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Null hypothesis: Variables are independent.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5810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8952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54A66F-73D9-4FA8-8D2B-A7E0B6F45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43BEA-7F5D-457C-9962-9ECF2DC1D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you determine whether or not to reject null hypothesis.</a:t>
            </a:r>
          </a:p>
          <a:p>
            <a:pPr lvl="1"/>
            <a:r>
              <a:rPr lang="en-US" dirty="0"/>
              <a:t>Based on if value is lower or higher than specified level of statistical significance.</a:t>
            </a:r>
          </a:p>
          <a:p>
            <a:r>
              <a:rPr lang="en-US" dirty="0"/>
              <a:t>Level of significance is alpha value.</a:t>
            </a:r>
          </a:p>
          <a:p>
            <a:pPr lvl="1"/>
            <a:r>
              <a:rPr lang="en-US" dirty="0"/>
              <a:t>Determined beforehand.</a:t>
            </a:r>
          </a:p>
          <a:p>
            <a:pPr lvl="1"/>
            <a:r>
              <a:rPr lang="en-US" dirty="0"/>
              <a:t>No "correct" value, but 0.05 is common.</a:t>
            </a:r>
          </a:p>
          <a:p>
            <a:r>
              <a:rPr lang="en-US" dirty="0"/>
              <a:t>Compare </a:t>
            </a:r>
            <a:r>
              <a:rPr lang="en-US" i="1" dirty="0"/>
              <a:t>p</a:t>
            </a:r>
            <a:r>
              <a:rPr lang="en-US" dirty="0"/>
              <a:t>-value to alpha:</a:t>
            </a:r>
          </a:p>
          <a:p>
            <a:pPr lvl="1"/>
            <a:r>
              <a:rPr lang="en-US" dirty="0"/>
              <a:t>If </a:t>
            </a:r>
            <a:r>
              <a:rPr lang="en-US" b="1" dirty="0"/>
              <a:t>p-value &gt; alpha</a:t>
            </a:r>
            <a:r>
              <a:rPr lang="en-US" dirty="0"/>
              <a:t>, fail to reject null hypothesis.</a:t>
            </a:r>
          </a:p>
          <a:p>
            <a:pPr lvl="1"/>
            <a:r>
              <a:rPr lang="en-US" dirty="0"/>
              <a:t>If </a:t>
            </a:r>
            <a:r>
              <a:rPr lang="en-US" b="1" dirty="0"/>
              <a:t>p-value &lt;= alpha</a:t>
            </a:r>
            <a:r>
              <a:rPr lang="en-US" dirty="0"/>
              <a:t>, reject null hypothesis.</a:t>
            </a:r>
          </a:p>
          <a:p>
            <a:r>
              <a:rPr lang="en-US" dirty="0"/>
              <a:t>Example: If </a:t>
            </a:r>
            <a:r>
              <a:rPr lang="en-US" i="1" dirty="0"/>
              <a:t>p</a:t>
            </a:r>
            <a:r>
              <a:rPr lang="en-US" dirty="0"/>
              <a:t>-value is 0.03, and alpha is 0.05, you reject null hypothesis.</a:t>
            </a:r>
          </a:p>
          <a:p>
            <a:r>
              <a:rPr lang="en-US" dirty="0"/>
              <a:t>p-value </a:t>
            </a:r>
            <a:r>
              <a:rPr lang="en-US" i="1" dirty="0"/>
              <a:t>is not</a:t>
            </a:r>
            <a:r>
              <a:rPr lang="en-US" dirty="0"/>
              <a:t> probability of null hypothesis being true or false.</a:t>
            </a:r>
          </a:p>
          <a:p>
            <a:pPr lvl="1"/>
            <a:r>
              <a:rPr lang="en-US" dirty="0"/>
              <a:t>Also doesn't definitively tell you which.</a:t>
            </a:r>
          </a:p>
          <a:p>
            <a:pPr lvl="1"/>
            <a:r>
              <a:rPr lang="en-US" dirty="0"/>
              <a:t>Provides you with a level of confidence instead.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24565F-E79F-4BFE-B107-456E443A6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</a:t>
            </a:r>
            <a:r>
              <a:rPr lang="en-US" dirty="0"/>
              <a:t>-value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3C42CE-41D0-4C0B-9978-1F0460ED1A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i="1" dirty="0"/>
              <a:t>p</a:t>
            </a:r>
            <a:r>
              <a:rPr lang="en-US" b="1" dirty="0"/>
              <a:t>-value</a:t>
            </a:r>
            <a:r>
              <a:rPr lang="en-US" dirty="0"/>
              <a:t>: The probability of getting a result from a test given a true null hypothesis.</a:t>
            </a:r>
          </a:p>
        </p:txBody>
      </p:sp>
    </p:spTree>
    <p:extLst>
      <p:ext uri="{BB962C8B-B14F-4D97-AF65-F5344CB8AC3E}">
        <p14:creationId xmlns:p14="http://schemas.microsoft.com/office/powerpoint/2010/main" val="1771923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6B4D1D-0A82-4405-963F-588EFBA5C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60BDD-7155-D744-B749-9730458604A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E70B6-F391-4E63-B322-B7AB7AFB6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Specified probability is confidence level.</a:t>
            </a:r>
          </a:p>
          <a:p>
            <a:pPr lvl="1"/>
            <a:r>
              <a:rPr lang="en-US" dirty="0"/>
              <a:t>95% is common.</a:t>
            </a:r>
          </a:p>
          <a:p>
            <a:r>
              <a:rPr lang="en-US" dirty="0"/>
              <a:t>95% probability that range of values will contain true value.</a:t>
            </a:r>
          </a:p>
          <a:p>
            <a:pPr lvl="1"/>
            <a:r>
              <a:rPr lang="en-US" dirty="0"/>
              <a:t>Example: Interval is (10, 30) for range of mean values.</a:t>
            </a:r>
          </a:p>
          <a:p>
            <a:pPr lvl="1"/>
            <a:r>
              <a:rPr lang="en-US" dirty="0"/>
              <a:t>95% chance that true mean value is not less &lt; 10 or &gt; 30.</a:t>
            </a:r>
          </a:p>
          <a:p>
            <a:r>
              <a:rPr lang="en-US" dirty="0"/>
              <a:t>Unlike </a:t>
            </a:r>
            <a:r>
              <a:rPr lang="en-US" i="1" dirty="0"/>
              <a:t>p</a:t>
            </a:r>
            <a:r>
              <a:rPr lang="en-US" dirty="0"/>
              <a:t>-value, confidence intervals can show likely effects on population.</a:t>
            </a:r>
          </a:p>
          <a:p>
            <a:pPr lvl="1"/>
            <a:r>
              <a:rPr lang="en-US" dirty="0"/>
              <a:t>If value is outside interval, you can be confident it doesn't exist in population.</a:t>
            </a:r>
          </a:p>
          <a:p>
            <a:r>
              <a:rPr lang="en-US" dirty="0"/>
              <a:t>Confidence interval and </a:t>
            </a:r>
            <a:r>
              <a:rPr lang="en-US" i="1" dirty="0"/>
              <a:t>p</a:t>
            </a:r>
            <a:r>
              <a:rPr lang="en-US" dirty="0"/>
              <a:t>-value can be used together.</a:t>
            </a:r>
          </a:p>
          <a:p>
            <a:pPr lvl="1"/>
            <a:r>
              <a:rPr lang="en-US" dirty="0"/>
              <a:t>Both can play a part in deciding whether or not to reject the null hypothesis.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1E813F-417E-4509-AEB1-CCB1DD543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Confidence Interval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BCC511-DE11-4B67-8231-356E2958E1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Confidence Interval</a:t>
            </a:r>
            <a:r>
              <a:rPr lang="en-US" dirty="0"/>
              <a:t>: A measurement that returns a range of values for which there is some specified probability that the true value lies within that range.</a:t>
            </a:r>
          </a:p>
        </p:txBody>
      </p:sp>
    </p:spTree>
    <p:extLst>
      <p:ext uri="{BB962C8B-B14F-4D97-AF65-F5344CB8AC3E}">
        <p14:creationId xmlns:p14="http://schemas.microsoft.com/office/powerpoint/2010/main" val="2831101135"/>
      </p:ext>
    </p:extLst>
  </p:cSld>
  <p:clrMapOvr>
    <a:masterClrMapping/>
  </p:clrMapOvr>
</p:sld>
</file>

<file path=ppt/theme/theme1.xml><?xml version="1.0" encoding="utf-8"?>
<a:theme xmlns:a="http://schemas.openxmlformats.org/drawingml/2006/main" name="CNX">
  <a:themeElements>
    <a:clrScheme name="CNX 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9DDC"/>
      </a:accent1>
      <a:accent2>
        <a:srgbClr val="1D76BB"/>
      </a:accent2>
      <a:accent3>
        <a:srgbClr val="F05323"/>
      </a:accent3>
      <a:accent4>
        <a:srgbClr val="1D3764"/>
      </a:accent4>
      <a:accent5>
        <a:srgbClr val="C1C5C9"/>
      </a:accent5>
      <a:accent6>
        <a:srgbClr val="009DDC"/>
      </a:accent6>
      <a:hlink>
        <a:srgbClr val="009DDC"/>
      </a:hlink>
      <a:folHlink>
        <a:srgbClr val="009DD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8575" cap="flat" cmpd="sng" algn="ctr">
          <a:solidFill>
            <a:srgbClr val="FF0000"/>
          </a:solidFill>
          <a:prstDash val="solid"/>
        </a:ln>
        <a:effectLst/>
      </a:spPr>
      <a:bodyPr rtlCol="0" anchor="ctr"/>
      <a:lstStyle>
        <a:defPPr algn="ctr" defTabSz="914400">
          <a:defRPr sz="1100" b="1" kern="0" dirty="0" err="1" smtClean="0">
            <a:solidFill>
              <a:srgbClr val="FF0000"/>
            </a:solidFill>
            <a:latin typeface="Arial"/>
          </a:defRPr>
        </a:defPPr>
      </a:lstStyle>
    </a:spDef>
    <a:lnDef>
      <a:spPr>
        <a:ln w="19050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7" id="{28BAE127-A3FD-A04B-A586-7D7FEDE49638}" vid="{6F1373EB-6DC0-594B-9B1F-E3850451F6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CNX_OV_Template</Template>
  <TotalTime>903</TotalTime>
  <Words>2990</Words>
  <Application>Microsoft Office PowerPoint</Application>
  <PresentationFormat>On-screen Show (4:3)</PresentationFormat>
  <Paragraphs>460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Courier New</vt:lpstr>
      <vt:lpstr>CNX</vt:lpstr>
      <vt:lpstr>Setting Up and Training a Model</vt:lpstr>
      <vt:lpstr>PowerPoint Presentation</vt:lpstr>
      <vt:lpstr>Design of Experiments</vt:lpstr>
      <vt:lpstr>Hypothesis</vt:lpstr>
      <vt:lpstr>Hypothesis Testing</vt:lpstr>
      <vt:lpstr>Hypothesis Testing Methods (Slide 1 of 2)</vt:lpstr>
      <vt:lpstr>Hypothesis Testing Methods (Slide 2 of 2)</vt:lpstr>
      <vt:lpstr>p-value</vt:lpstr>
      <vt:lpstr>Confidence Interval</vt:lpstr>
      <vt:lpstr>Machine Learning Algorithms</vt:lpstr>
      <vt:lpstr>Algorithm Selection</vt:lpstr>
      <vt:lpstr>Factors that Guide Evaluation of a Machine Learning Model</vt:lpstr>
      <vt:lpstr>Activity: Setting Up a Machine Learning Model</vt:lpstr>
      <vt:lpstr>PowerPoint Presentation</vt:lpstr>
      <vt:lpstr>Iterative Tuning</vt:lpstr>
      <vt:lpstr>Bias</vt:lpstr>
      <vt:lpstr>Compromises</vt:lpstr>
      <vt:lpstr>Model Generalization</vt:lpstr>
      <vt:lpstr>Cross-Validation</vt:lpstr>
      <vt:lpstr>k-Fold Cross Validation</vt:lpstr>
      <vt:lpstr>Leave-p-Out Cross-Validation (LPOCV) </vt:lpstr>
      <vt:lpstr>Activity: Dealing with Outliers</vt:lpstr>
      <vt:lpstr>Feature Transformation</vt:lpstr>
      <vt:lpstr>Transformation Functions</vt:lpstr>
      <vt:lpstr>Activity: Scaling and Normalizing Features</vt:lpstr>
      <vt:lpstr>The Bias-Variance Tradeoff</vt:lpstr>
      <vt:lpstr>Parameters</vt:lpstr>
      <vt:lpstr>Regularization</vt:lpstr>
      <vt:lpstr>Models in Combination</vt:lpstr>
      <vt:lpstr>Processing Efficiency</vt:lpstr>
      <vt:lpstr>Manage the Time Needed for Processing</vt:lpstr>
      <vt:lpstr>Activity: Refitting and Testing the Model</vt:lpstr>
      <vt:lpstr>Round Two Improvements</vt:lpstr>
      <vt:lpstr>Random Forest</vt:lpstr>
      <vt:lpstr>Improved Predictions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and Tuning a Model</dc:title>
  <dc:creator>Brian Wilson</dc:creator>
  <cp:lastModifiedBy>Michelle Farney</cp:lastModifiedBy>
  <cp:revision>90</cp:revision>
  <dcterms:created xsi:type="dcterms:W3CDTF">2019-10-24T16:23:53Z</dcterms:created>
  <dcterms:modified xsi:type="dcterms:W3CDTF">2020-01-30T20:47:42Z</dcterms:modified>
</cp:coreProperties>
</file>

<file path=docProps/thumbnail.jpeg>
</file>